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3"/>
  </p:notesMasterIdLst>
  <p:sldIdLst>
    <p:sldId id="256" r:id="rId2"/>
    <p:sldId id="274" r:id="rId3"/>
    <p:sldId id="261" r:id="rId4"/>
    <p:sldId id="380" r:id="rId5"/>
    <p:sldId id="262" r:id="rId6"/>
    <p:sldId id="365" r:id="rId7"/>
    <p:sldId id="315" r:id="rId8"/>
    <p:sldId id="366" r:id="rId9"/>
    <p:sldId id="323" r:id="rId10"/>
    <p:sldId id="324" r:id="rId11"/>
    <p:sldId id="276" r:id="rId12"/>
    <p:sldId id="275" r:id="rId13"/>
    <p:sldId id="326" r:id="rId14"/>
    <p:sldId id="263" r:id="rId15"/>
    <p:sldId id="325" r:id="rId16"/>
    <p:sldId id="264" r:id="rId17"/>
    <p:sldId id="292" r:id="rId18"/>
    <p:sldId id="307" r:id="rId19"/>
    <p:sldId id="306" r:id="rId20"/>
    <p:sldId id="378" r:id="rId21"/>
    <p:sldId id="327" r:id="rId22"/>
    <p:sldId id="328" r:id="rId23"/>
    <p:sldId id="329" r:id="rId24"/>
    <p:sldId id="268" r:id="rId25"/>
    <p:sldId id="330" r:id="rId26"/>
    <p:sldId id="270" r:id="rId27"/>
    <p:sldId id="331" r:id="rId28"/>
    <p:sldId id="373" r:id="rId29"/>
    <p:sldId id="370" r:id="rId30"/>
    <p:sldId id="375" r:id="rId31"/>
    <p:sldId id="296" r:id="rId32"/>
    <p:sldId id="322" r:id="rId33"/>
    <p:sldId id="293" r:id="rId34"/>
    <p:sldId id="363" r:id="rId35"/>
    <p:sldId id="271" r:id="rId36"/>
    <p:sldId id="333" r:id="rId37"/>
    <p:sldId id="289" r:id="rId38"/>
    <p:sldId id="283" r:id="rId39"/>
    <p:sldId id="332" r:id="rId40"/>
    <p:sldId id="334" r:id="rId41"/>
    <p:sldId id="335" r:id="rId42"/>
    <p:sldId id="336" r:id="rId43"/>
    <p:sldId id="337" r:id="rId44"/>
    <p:sldId id="338" r:id="rId45"/>
    <p:sldId id="285" r:id="rId46"/>
    <p:sldId id="339" r:id="rId47"/>
    <p:sldId id="284" r:id="rId48"/>
    <p:sldId id="287" r:id="rId49"/>
    <p:sldId id="340" r:id="rId50"/>
    <p:sldId id="379" r:id="rId51"/>
    <p:sldId id="317" r:id="rId52"/>
    <p:sldId id="318" r:id="rId53"/>
    <p:sldId id="319" r:id="rId54"/>
    <p:sldId id="290" r:id="rId55"/>
    <p:sldId id="341" r:id="rId56"/>
    <p:sldId id="342" r:id="rId57"/>
    <p:sldId id="301" r:id="rId58"/>
    <p:sldId id="291" r:id="rId59"/>
    <p:sldId id="299" r:id="rId60"/>
    <p:sldId id="343" r:id="rId61"/>
    <p:sldId id="302" r:id="rId62"/>
    <p:sldId id="303" r:id="rId63"/>
    <p:sldId id="377" r:id="rId64"/>
    <p:sldId id="312" r:id="rId65"/>
    <p:sldId id="310" r:id="rId66"/>
    <p:sldId id="311" r:id="rId67"/>
    <p:sldId id="304" r:id="rId68"/>
    <p:sldId id="313" r:id="rId69"/>
    <p:sldId id="305" r:id="rId70"/>
    <p:sldId id="320" r:id="rId71"/>
    <p:sldId id="321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50" autoAdjust="0"/>
  </p:normalViewPr>
  <p:slideViewPr>
    <p:cSldViewPr>
      <p:cViewPr varScale="1">
        <p:scale>
          <a:sx n="57" d="100"/>
          <a:sy n="57" d="100"/>
        </p:scale>
        <p:origin x="154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359E5-95DA-4F6B-AE95-1073C90157E5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6CD16-4F26-4E25-B6E6-126DABF7E4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4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Share feelings with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2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**low self-esteem</a:t>
            </a:r>
            <a:r>
              <a:rPr lang="en-US" baseline="0" dirty="0" smtClean="0"/>
              <a:t>, guilt and embarrassment (especially after binge… so they purge)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66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</a:t>
            </a:r>
            <a:r>
              <a:rPr lang="en-US" baseline="0" dirty="0" smtClean="0"/>
              <a:t> likely to suffer from </a:t>
            </a:r>
            <a:r>
              <a:rPr lang="en-US" baseline="0" dirty="0" err="1" smtClean="0"/>
              <a:t>Eds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dacners</a:t>
            </a:r>
            <a:r>
              <a:rPr lang="en-US" baseline="0" dirty="0" smtClean="0"/>
              <a:t>, gymnasts, runners, wrestlers, swimmers, jockeys, body builders &lt;&lt;&lt; athletes are vulnerable to eating disorders because their sport has weight constrictions and/or high performance is based on the physique of their body? </a:t>
            </a:r>
          </a:p>
          <a:p>
            <a:endParaRPr lang="en-US" baseline="0" dirty="0" smtClean="0"/>
          </a:p>
          <a:p>
            <a:r>
              <a:rPr lang="en-US" baseline="0" dirty="0" smtClean="0"/>
              <a:t>**Slightly underweight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05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Depression is a</a:t>
            </a:r>
            <a:r>
              <a:rPr lang="en-US" baseline="0" dirty="0" smtClean="0"/>
              <a:t> serious illness that needs medical attention </a:t>
            </a:r>
          </a:p>
          <a:p>
            <a:r>
              <a:rPr lang="en-US" baseline="0" dirty="0" smtClean="0"/>
              <a:t>Left untreated, depression can lead to suicide </a:t>
            </a:r>
          </a:p>
          <a:p>
            <a:r>
              <a:rPr lang="en-US" baseline="0" dirty="0" smtClean="0"/>
              <a:t>Can be treated and lives when symptoms are recognized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71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you or someone you know has these symptoms for more than two </a:t>
            </a:r>
            <a:r>
              <a:rPr lang="en-US" baseline="0" dirty="0" err="1" smtClean="0"/>
              <a:t>weweks</a:t>
            </a:r>
            <a:r>
              <a:rPr lang="en-US" baseline="0" dirty="0" smtClean="0"/>
              <a:t>, ask a doctor for a depression screening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73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Almost everyone can get a little depressed when days are short,</a:t>
            </a:r>
            <a:r>
              <a:rPr lang="en-US" baseline="0" dirty="0" smtClean="0"/>
              <a:t> dark, and cold, but when a person’s systems are lasting and disabling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6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Disregard of risk – excessive involvement in risky behaviors or activities </a:t>
            </a:r>
          </a:p>
          <a:p>
            <a:r>
              <a:rPr lang="en-US" dirty="0" smtClean="0"/>
              <a:t>Grandiose</a:t>
            </a:r>
            <a:r>
              <a:rPr lang="en-US" baseline="0" dirty="0" smtClean="0"/>
              <a:t> thinking (they think they are more important) example: </a:t>
            </a:r>
          </a:p>
          <a:p>
            <a:r>
              <a:rPr lang="en-US" baseline="0" dirty="0" smtClean="0"/>
              <a:t>**The cause is not known, but it has a genetic component and can run in families.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65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>
                <a:latin typeface="Trebuchet MS" pitchFamily="34" charset="0"/>
              </a:rPr>
              <a:t>Hide food from a binger or try to force an anorexic to eat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Trebuchet MS" pitchFamily="34" charset="0"/>
              </a:rPr>
              <a:t>Argue about how much they should or should not eat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3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b="1" dirty="0" smtClean="0">
                <a:latin typeface="Trebuchet MS" pitchFamily="34" charset="0"/>
              </a:rPr>
              <a:t>2) Calmly </a:t>
            </a:r>
            <a:r>
              <a:rPr lang="en-US" b="1" i="1" u="sng" dirty="0" smtClean="0">
                <a:latin typeface="Trebuchet MS" pitchFamily="34" charset="0"/>
              </a:rPr>
              <a:t>tell them the specific observations</a:t>
            </a:r>
            <a:r>
              <a:rPr lang="en-US" b="1" dirty="0" smtClean="0">
                <a:latin typeface="Trebuchet MS" pitchFamily="34" charset="0"/>
              </a:rPr>
              <a:t> that have aroused your concern.</a:t>
            </a:r>
          </a:p>
          <a:p>
            <a:pPr>
              <a:lnSpc>
                <a:spcPct val="80000"/>
              </a:lnSpc>
              <a:buNone/>
            </a:pPr>
            <a:r>
              <a:rPr lang="en-US" b="1" dirty="0" smtClean="0">
                <a:latin typeface="Trebuchet MS" pitchFamily="34" charset="0"/>
              </a:rPr>
              <a:t>3) </a:t>
            </a:r>
            <a:r>
              <a:rPr lang="en-US" b="1" i="1" u="sng" dirty="0" smtClean="0">
                <a:latin typeface="Trebuchet MS" pitchFamily="34" charset="0"/>
              </a:rPr>
              <a:t>Ask the question</a:t>
            </a:r>
            <a:r>
              <a:rPr lang="en-US" b="1" dirty="0" smtClean="0">
                <a:latin typeface="Trebuchet MS" pitchFamily="34" charset="0"/>
              </a:rPr>
              <a:t>: “Are you depressed, starving yourself, hearing voices, etc.?</a:t>
            </a:r>
          </a:p>
          <a:p>
            <a:pPr>
              <a:lnSpc>
                <a:spcPct val="80000"/>
              </a:lnSpc>
              <a:buNone/>
            </a:pPr>
            <a:r>
              <a:rPr lang="en-US" b="1" dirty="0" smtClean="0">
                <a:latin typeface="Trebuchet MS" pitchFamily="34" charset="0"/>
              </a:rPr>
              <a:t>4) </a:t>
            </a:r>
            <a:r>
              <a:rPr lang="en-US" b="1" i="1" u="sng" dirty="0" smtClean="0">
                <a:latin typeface="Trebuchet MS" pitchFamily="34" charset="0"/>
              </a:rPr>
              <a:t>Tell a trusted adult</a:t>
            </a:r>
            <a:r>
              <a:rPr lang="en-US" b="1" dirty="0" smtClean="0">
                <a:latin typeface="Trebuchet MS" pitchFamily="34" charset="0"/>
              </a:rPr>
              <a:t> (immediately if the person has problems that scare you!: nurse, teacher, coach, counselor)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25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it moving?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41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Emotions</a:t>
            </a:r>
            <a:r>
              <a:rPr lang="en-US" baseline="0" dirty="0" smtClean="0"/>
              <a:t> may become blunted or very inappropriate. For example, if a person with schizophrenia is told his mother just died, he might smile or giggle or show now emotion at all. </a:t>
            </a:r>
          </a:p>
          <a:p>
            <a:r>
              <a:rPr lang="en-US" baseline="0" dirty="0" smtClean="0"/>
              <a:t>Delusions may include the idea that the person’s thoughts and actions are being controlled, that thoughts are being </a:t>
            </a:r>
            <a:r>
              <a:rPr lang="en-US" baseline="0" dirty="0" err="1" smtClean="0"/>
              <a:t>brodcasted</a:t>
            </a:r>
            <a:r>
              <a:rPr lang="en-US" baseline="0" dirty="0" smtClean="0"/>
              <a:t> so others can hear them or that thoughts have been inserted into the persons mind or that thoughts have been removed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24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Me,</a:t>
            </a:r>
            <a:r>
              <a:rPr lang="en-US" baseline="0" dirty="0" smtClean="0"/>
              <a:t> myself and </a:t>
            </a:r>
            <a:r>
              <a:rPr lang="en-US" baseline="0" dirty="0" err="1" smtClean="0"/>
              <a:t>irene</a:t>
            </a:r>
            <a:endParaRPr lang="en-US" baseline="0" dirty="0" smtClean="0"/>
          </a:p>
          <a:p>
            <a:r>
              <a:rPr lang="en-US" baseline="0" dirty="0" smtClean="0"/>
              <a:t>Sybil</a:t>
            </a:r>
          </a:p>
          <a:p>
            <a:r>
              <a:rPr lang="en-US" baseline="0" dirty="0" smtClean="0"/>
              <a:t>The three faces of eve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Trebuchet MS" pitchFamily="34" charset="0"/>
              </a:rPr>
              <a:t>Each with its own relatively enduring pattern of perceiving, relating to and thinking about the environment and self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96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Me,</a:t>
            </a:r>
            <a:r>
              <a:rPr lang="en-US" baseline="0" dirty="0" smtClean="0"/>
              <a:t> myself and </a:t>
            </a:r>
            <a:r>
              <a:rPr lang="en-US" baseline="0" dirty="0" err="1" smtClean="0"/>
              <a:t>irene</a:t>
            </a:r>
            <a:endParaRPr lang="en-US" baseline="0" dirty="0" smtClean="0"/>
          </a:p>
          <a:p>
            <a:r>
              <a:rPr lang="en-US" baseline="0" dirty="0" smtClean="0"/>
              <a:t>Sybil</a:t>
            </a:r>
          </a:p>
          <a:p>
            <a:r>
              <a:rPr lang="en-US" baseline="0" dirty="0" smtClean="0"/>
              <a:t>The three faces of eve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Trebuchet MS" pitchFamily="34" charset="0"/>
              </a:rPr>
              <a:t>Each with its own relatively enduring pattern of perceiving, relating to and thinking about the environment and self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96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Me,</a:t>
            </a:r>
            <a:r>
              <a:rPr lang="en-US" baseline="0" dirty="0" smtClean="0"/>
              <a:t> myself and </a:t>
            </a:r>
            <a:r>
              <a:rPr lang="en-US" baseline="0" dirty="0" err="1" smtClean="0"/>
              <a:t>irene</a:t>
            </a:r>
            <a:endParaRPr lang="en-US" baseline="0" dirty="0" smtClean="0"/>
          </a:p>
          <a:p>
            <a:r>
              <a:rPr lang="en-US" baseline="0" dirty="0" smtClean="0"/>
              <a:t>Sybil</a:t>
            </a:r>
          </a:p>
          <a:p>
            <a:r>
              <a:rPr lang="en-US" baseline="0" dirty="0" smtClean="0"/>
              <a:t>The three faces of eve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Trebuchet MS" pitchFamily="34" charset="0"/>
              </a:rPr>
              <a:t>Each with its own relatively enduring pattern of perceiving, relating to and thinking about the environment and self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96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19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00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>
                <a:latin typeface="Trebuchet MS" pitchFamily="34" charset="0"/>
              </a:rPr>
              <a:t>Emotional/Mental:</a:t>
            </a:r>
          </a:p>
          <a:p>
            <a:r>
              <a:rPr lang="en-US" sz="1200" dirty="0" smtClean="0">
                <a:latin typeface="Trebuchet MS" pitchFamily="34" charset="0"/>
              </a:rPr>
              <a:t>Depression  </a:t>
            </a:r>
          </a:p>
          <a:p>
            <a:r>
              <a:rPr lang="en-US" sz="1200" dirty="0" smtClean="0">
                <a:latin typeface="Trebuchet MS" pitchFamily="34" charset="0"/>
              </a:rPr>
              <a:t>Anger</a:t>
            </a:r>
          </a:p>
          <a:p>
            <a:r>
              <a:rPr lang="en-US" sz="1200" dirty="0" smtClean="0">
                <a:latin typeface="Trebuchet MS" pitchFamily="34" charset="0"/>
              </a:rPr>
              <a:t>Suicidal thoughts</a:t>
            </a:r>
          </a:p>
          <a:p>
            <a:r>
              <a:rPr lang="en-US" sz="1200" dirty="0" smtClean="0">
                <a:latin typeface="Trebuchet MS" pitchFamily="34" charset="0"/>
              </a:rPr>
              <a:t>Low self esteem/body image</a:t>
            </a:r>
          </a:p>
          <a:p>
            <a:endParaRPr lang="en-US" sz="1200" dirty="0" smtClean="0">
              <a:latin typeface="Trebuchet MS" pitchFamily="34" charset="0"/>
            </a:endParaRPr>
          </a:p>
          <a:p>
            <a:pPr marL="0" indent="0">
              <a:buNone/>
            </a:pPr>
            <a:r>
              <a:rPr lang="en-US" sz="1400" u="sng" dirty="0" smtClean="0">
                <a:latin typeface="Trebuchet MS" pitchFamily="34" charset="0"/>
              </a:rPr>
              <a:t>Social:</a:t>
            </a:r>
          </a:p>
          <a:p>
            <a:r>
              <a:rPr lang="en-US" sz="1200" dirty="0" smtClean="0">
                <a:latin typeface="Trebuchet MS" pitchFamily="34" charset="0"/>
              </a:rPr>
              <a:t>Isolation </a:t>
            </a:r>
          </a:p>
          <a:p>
            <a:r>
              <a:rPr lang="en-US" sz="1200" dirty="0" smtClean="0">
                <a:latin typeface="Trebuchet MS" pitchFamily="34" charset="0"/>
              </a:rPr>
              <a:t>Loss of friends  </a:t>
            </a:r>
          </a:p>
          <a:p>
            <a:r>
              <a:rPr lang="en-US" sz="1200" dirty="0" smtClean="0">
                <a:latin typeface="Trebuchet MS" pitchFamily="34" charset="0"/>
              </a:rPr>
              <a:t>Withdrawal from activities</a:t>
            </a:r>
          </a:p>
          <a:p>
            <a:endParaRPr lang="en-US" sz="120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02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F479-B781-4470-856D-6B0E2ED46E7A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EE62-ED02-466A-8343-CDCA483252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12241"/>
      </p:ext>
    </p:extLst>
  </p:cSld>
  <p:clrMapOvr>
    <a:masterClrMapping/>
  </p:clrMapOvr>
  <p:transition spd="slow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F479-B781-4470-856D-6B0E2ED46E7A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EE62-ED02-466A-8343-CDCA483252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00452"/>
      </p:ext>
    </p:extLst>
  </p:cSld>
  <p:clrMapOvr>
    <a:masterClrMapping/>
  </p:clrMapOvr>
  <p:transition spd="slow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F479-B781-4470-856D-6B0E2ED46E7A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EE62-ED02-466A-8343-CDCA483252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98069"/>
      </p:ext>
    </p:extLst>
  </p:cSld>
  <p:clrMapOvr>
    <a:masterClrMapping/>
  </p:clrMapOvr>
  <p:transition spd="slow">
    <p:pull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18AAB-B375-44FE-A7FC-397288361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3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F479-B781-4470-856D-6B0E2ED46E7A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EE62-ED02-466A-8343-CDCA483252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84931"/>
      </p:ext>
    </p:extLst>
  </p:cSld>
  <p:clrMapOvr>
    <a:masterClrMapping/>
  </p:clrMapOvr>
  <p:transition spd="slow"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F479-B781-4470-856D-6B0E2ED46E7A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EE62-ED02-466A-8343-CDCA483252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67220"/>
      </p:ext>
    </p:extLst>
  </p:cSld>
  <p:clrMapOvr>
    <a:masterClrMapping/>
  </p:clrMapOvr>
  <p:transition spd="slow"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F479-B781-4470-856D-6B0E2ED46E7A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EE62-ED02-466A-8343-CDCA483252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87351"/>
      </p:ext>
    </p:extLst>
  </p:cSld>
  <p:clrMapOvr>
    <a:masterClrMapping/>
  </p:clrMapOvr>
  <p:transition spd="slow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F479-B781-4470-856D-6B0E2ED46E7A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EE62-ED02-466A-8343-CDCA483252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63940"/>
      </p:ext>
    </p:extLst>
  </p:cSld>
  <p:clrMapOvr>
    <a:masterClrMapping/>
  </p:clrMapOvr>
  <p:transition spd="slow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F479-B781-4470-856D-6B0E2ED46E7A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EE62-ED02-466A-8343-CDCA483252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35518"/>
      </p:ext>
    </p:extLst>
  </p:cSld>
  <p:clrMapOvr>
    <a:masterClrMapping/>
  </p:clrMapOvr>
  <p:transition spd="slow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F479-B781-4470-856D-6B0E2ED46E7A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EE62-ED02-466A-8343-CDCA483252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37733"/>
      </p:ext>
    </p:extLst>
  </p:cSld>
  <p:clrMapOvr>
    <a:masterClrMapping/>
  </p:clrMapOvr>
  <p:transition spd="slow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F479-B781-4470-856D-6B0E2ED46E7A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EE62-ED02-466A-8343-CDCA483252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08469"/>
      </p:ext>
    </p:extLst>
  </p:cSld>
  <p:clrMapOvr>
    <a:masterClrMapping/>
  </p:clrMapOvr>
  <p:transition spd="slow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F479-B781-4470-856D-6B0E2ED46E7A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EE62-ED02-466A-8343-CDCA483252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08907"/>
      </p:ext>
    </p:extLst>
  </p:cSld>
  <p:clrMapOvr>
    <a:masterClrMapping/>
  </p:clrMapOvr>
  <p:transition spd="slow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0F479-B781-4470-856D-6B0E2ED46E7A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DEE62-ED02-466A-8343-CDCA483252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0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pull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viscog.beckman.uiuc.edu/flashmovie/15.php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6324600" cy="21336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553200" y="152400"/>
            <a:ext cx="24384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0175"/>
            <a:ext cx="57150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rlin Sans FB" pitchFamily="34" charset="0"/>
              </a:rPr>
              <a:t>Mental Health </a:t>
            </a:r>
            <a:endParaRPr lang="en-US" sz="6600" dirty="0">
              <a:latin typeface="Berlin Sans FB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6324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304800"/>
            <a:ext cx="2133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" y="121920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oopee" pitchFamily="2" charset="0"/>
              </a:rPr>
              <a:t>“Same world, </a:t>
            </a:r>
            <a:r>
              <a:rPr lang="en-US" sz="3200" b="1" dirty="0" smtClean="0">
                <a:latin typeface="Boopee" pitchFamily="2" charset="0"/>
              </a:rPr>
              <a:t>different view</a:t>
            </a:r>
            <a:r>
              <a:rPr lang="en-US" sz="3200" dirty="0" smtClean="0">
                <a:latin typeface="Boopee" pitchFamily="2" charset="0"/>
              </a:rPr>
              <a:t>”</a:t>
            </a:r>
            <a:endParaRPr lang="en-US" sz="3600" dirty="0">
              <a:latin typeface="Boope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42781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4478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Berlin Sans FB" pitchFamily="34" charset="0"/>
              </a:rPr>
              <a:t>There is a </a:t>
            </a:r>
            <a:r>
              <a:rPr lang="en-US" sz="3600" b="1" i="1" dirty="0" smtClean="0">
                <a:latin typeface="Berlin Sans FB" pitchFamily="34" charset="0"/>
              </a:rPr>
              <a:t>chemical imbalance in the brain </a:t>
            </a:r>
            <a:r>
              <a:rPr lang="en-US" sz="3200" dirty="0" smtClean="0">
                <a:latin typeface="Berlin Sans FB" pitchFamily="34" charset="0"/>
              </a:rPr>
              <a:t>of a person with a mental illness.  </a:t>
            </a:r>
            <a:br>
              <a:rPr lang="en-US" sz="3200" dirty="0" smtClean="0">
                <a:latin typeface="Berlin Sans FB" pitchFamily="34" charset="0"/>
              </a:rPr>
            </a:br>
            <a:endParaRPr lang="en-US" sz="3200" dirty="0">
              <a:latin typeface="Berlin Sans FB" pitchFamily="34" charset="0"/>
            </a:endParaRPr>
          </a:p>
        </p:txBody>
      </p:sp>
      <p:pic>
        <p:nvPicPr>
          <p:cNvPr id="3" name="Picture 4" descr="brain-x-text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6934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6069932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600" y="152400"/>
            <a:ext cx="8610600" cy="21336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696200" cy="1143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rlin Sans FB" pitchFamily="34" charset="0"/>
              </a:rPr>
              <a:t>Optical Illusions</a:t>
            </a:r>
            <a:endParaRPr lang="en-US" sz="6600" dirty="0"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229600" cy="1219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Boopee" pitchFamily="2" charset="0"/>
              </a:rPr>
              <a:t>“Same picture, </a:t>
            </a:r>
            <a:r>
              <a:rPr lang="en-US" sz="4400" b="1" dirty="0" smtClean="0">
                <a:latin typeface="Boopee" pitchFamily="2" charset="0"/>
              </a:rPr>
              <a:t>different view</a:t>
            </a:r>
            <a:r>
              <a:rPr lang="en-US" sz="4400" dirty="0" smtClean="0">
                <a:latin typeface="Boopee" pitchFamily="2" charset="0"/>
              </a:rPr>
              <a:t>”</a:t>
            </a:r>
            <a:endParaRPr lang="en-US" sz="4400" dirty="0">
              <a:latin typeface="Boopee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362200"/>
            <a:ext cx="8610600" cy="434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7707"/>
            <a:ext cx="8305800" cy="419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691436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13" y="685800"/>
            <a:ext cx="840108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30335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f_1826optical-illusion-1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828800"/>
            <a:ext cx="7086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Which middle line is the longest?</a:t>
            </a:r>
          </a:p>
        </p:txBody>
      </p:sp>
    </p:spTree>
    <p:extLst>
      <p:ext uri="{BB962C8B-B14F-4D97-AF65-F5344CB8AC3E}">
        <p14:creationId xmlns:p14="http://schemas.microsoft.com/office/powerpoint/2010/main" val="449631569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938.photobucket.com/albums/ad226/rcknrllovr/optical%20illusion/ilusion4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8763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098845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image007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954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Do you see a duck facing the left or a rabbit facing right?</a:t>
            </a:r>
          </a:p>
        </p:txBody>
      </p:sp>
    </p:spTree>
    <p:extLst>
      <p:ext uri="{BB962C8B-B14F-4D97-AF65-F5344CB8AC3E}">
        <p14:creationId xmlns:p14="http://schemas.microsoft.com/office/powerpoint/2010/main" val="215259235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11300"/>
            <a:ext cx="83820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5546" y="381000"/>
            <a:ext cx="8095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rlin Sans FB" pitchFamily="34" charset="0"/>
              </a:rPr>
              <a:t>How many gray dots do you see?</a:t>
            </a:r>
            <a:endParaRPr lang="en-US" sz="40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78618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Berlin Sans FB" pitchFamily="34" charset="0"/>
              </a:rPr>
              <a:t>Say the color of each word</a:t>
            </a:r>
            <a:endParaRPr lang="en-US" sz="4800" dirty="0">
              <a:latin typeface="Berlin Sans FB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" y="1752600"/>
            <a:ext cx="7818120" cy="390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95421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Berlin Sans FB" pitchFamily="34" charset="0"/>
              </a:rPr>
              <a:t>Are </a:t>
            </a:r>
            <a:r>
              <a:rPr lang="en-US" sz="3600" smtClean="0">
                <a:latin typeface="Berlin Sans FB" pitchFamily="34" charset="0"/>
              </a:rPr>
              <a:t>the horizontal </a:t>
            </a:r>
            <a:r>
              <a:rPr lang="en-US" sz="3600" dirty="0" smtClean="0">
                <a:latin typeface="Berlin Sans FB" pitchFamily="34" charset="0"/>
              </a:rPr>
              <a:t>lines straight or diagonal? </a:t>
            </a:r>
            <a:endParaRPr lang="en-US" sz="3600" dirty="0">
              <a:latin typeface="Berlin Sans FB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98637"/>
            <a:ext cx="784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5078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" pitchFamily="34" charset="0"/>
              </a:rPr>
              <a:t>Do you see a face or a word?</a:t>
            </a:r>
            <a:endParaRPr lang="en-US" dirty="0">
              <a:latin typeface="Berlin Sans FB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5943600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014236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  <a:ln w="571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latin typeface="Berlin Sans FB" pitchFamily="34" charset="0"/>
              </a:rPr>
              <a:t>Characteristics of </a:t>
            </a:r>
            <a:r>
              <a:rPr lang="en-US" b="1" dirty="0" smtClean="0">
                <a:latin typeface="Berlin Sans FB" pitchFamily="34" charset="0"/>
              </a:rPr>
              <a:t>good</a:t>
            </a:r>
            <a:r>
              <a:rPr lang="en-US" dirty="0" smtClean="0">
                <a:latin typeface="Berlin Sans FB" pitchFamily="34" charset="0"/>
              </a:rPr>
              <a:t> mental health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5029200"/>
          </a:xfr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sz="2600" dirty="0" smtClean="0">
                <a:latin typeface="Trebuchet MS" pitchFamily="34" charset="0"/>
              </a:rPr>
              <a:t>Feels good about themselves</a:t>
            </a:r>
          </a:p>
          <a:p>
            <a:pPr marL="0" indent="0">
              <a:buNone/>
            </a:pPr>
            <a:endParaRPr lang="en-US" sz="2600" dirty="0" smtClean="0">
              <a:latin typeface="Trebuchet MS" pitchFamily="34" charset="0"/>
            </a:endParaRPr>
          </a:p>
          <a:p>
            <a:r>
              <a:rPr lang="en-US" sz="2600" dirty="0" smtClean="0">
                <a:latin typeface="Trebuchet MS" pitchFamily="34" charset="0"/>
              </a:rPr>
              <a:t>Feels comfortable with other people</a:t>
            </a:r>
          </a:p>
          <a:p>
            <a:pPr marL="0" indent="0">
              <a:buNone/>
            </a:pPr>
            <a:endParaRPr lang="en-US" sz="2600" dirty="0" smtClean="0">
              <a:latin typeface="Trebuchet MS" pitchFamily="34" charset="0"/>
            </a:endParaRPr>
          </a:p>
          <a:p>
            <a:r>
              <a:rPr lang="en-US" sz="2600" dirty="0" smtClean="0">
                <a:latin typeface="Trebuchet MS" pitchFamily="34" charset="0"/>
              </a:rPr>
              <a:t>Able to meet the demands of life </a:t>
            </a:r>
          </a:p>
          <a:p>
            <a:endParaRPr lang="en-US" sz="2600" dirty="0">
              <a:latin typeface="Trebuchet MS" pitchFamily="34" charset="0"/>
            </a:endParaRPr>
          </a:p>
          <a:p>
            <a:r>
              <a:rPr lang="en-US" sz="2600" dirty="0" smtClean="0">
                <a:latin typeface="Trebuchet MS" pitchFamily="34" charset="0"/>
              </a:rPr>
              <a:t>Expresses emotions in healthy ways </a:t>
            </a:r>
          </a:p>
          <a:p>
            <a:pPr marL="0" indent="0">
              <a:buNone/>
            </a:pPr>
            <a:endParaRPr lang="en-US" sz="2600" dirty="0" smtClean="0">
              <a:latin typeface="Trebuchet MS" pitchFamily="34" charset="0"/>
            </a:endParaRPr>
          </a:p>
          <a:p>
            <a:r>
              <a:rPr lang="en-US" sz="2600" dirty="0" smtClean="0">
                <a:latin typeface="Trebuchet MS" pitchFamily="34" charset="0"/>
              </a:rPr>
              <a:t>Is optimistic (positive)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724400" y="1447800"/>
            <a:ext cx="4038600" cy="5029200"/>
          </a:xfr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sz="2500" dirty="0" smtClean="0">
                <a:latin typeface="Trebuchet MS" pitchFamily="34" charset="0"/>
              </a:rPr>
              <a:t>Uses health skills</a:t>
            </a:r>
          </a:p>
          <a:p>
            <a:pPr lvl="1"/>
            <a:r>
              <a:rPr lang="en-US" sz="2500" dirty="0" smtClean="0">
                <a:latin typeface="Trebuchet MS" pitchFamily="34" charset="0"/>
              </a:rPr>
              <a:t>Stress management</a:t>
            </a:r>
          </a:p>
          <a:p>
            <a:pPr lvl="1"/>
            <a:r>
              <a:rPr lang="en-US" sz="2500" dirty="0" smtClean="0">
                <a:latin typeface="Trebuchet MS" pitchFamily="34" charset="0"/>
              </a:rPr>
              <a:t>Decision making </a:t>
            </a:r>
          </a:p>
          <a:p>
            <a:pPr lvl="1"/>
            <a:r>
              <a:rPr lang="en-US" sz="2500" dirty="0" smtClean="0">
                <a:latin typeface="Trebuchet MS" pitchFamily="34" charset="0"/>
              </a:rPr>
              <a:t>Conflict resolution </a:t>
            </a:r>
          </a:p>
          <a:p>
            <a:r>
              <a:rPr lang="en-US" sz="2500" dirty="0" smtClean="0">
                <a:latin typeface="Trebuchet MS" pitchFamily="34" charset="0"/>
              </a:rPr>
              <a:t>Uses “I messages”</a:t>
            </a:r>
          </a:p>
          <a:p>
            <a:pPr marL="0" indent="0">
              <a:buNone/>
            </a:pPr>
            <a:endParaRPr lang="en-US" sz="2500" dirty="0" smtClean="0">
              <a:latin typeface="Trebuchet MS" pitchFamily="34" charset="0"/>
            </a:endParaRPr>
          </a:p>
          <a:p>
            <a:r>
              <a:rPr lang="en-US" sz="2500" dirty="0" smtClean="0">
                <a:latin typeface="Trebuchet MS" pitchFamily="34" charset="0"/>
              </a:rPr>
              <a:t>Copes/adapts with change</a:t>
            </a:r>
          </a:p>
          <a:p>
            <a:pPr marL="0" indent="0">
              <a:buNone/>
            </a:pPr>
            <a:endParaRPr lang="en-US" sz="2500" dirty="0" smtClean="0">
              <a:latin typeface="Trebuchet MS" pitchFamily="34" charset="0"/>
            </a:endParaRPr>
          </a:p>
          <a:p>
            <a:r>
              <a:rPr lang="en-US" sz="2500" dirty="0" smtClean="0">
                <a:latin typeface="Trebuchet MS" pitchFamily="34" charset="0"/>
              </a:rPr>
              <a:t>Assertive</a:t>
            </a:r>
          </a:p>
          <a:p>
            <a:pPr marL="0" indent="0">
              <a:buNone/>
            </a:pPr>
            <a:endParaRPr lang="en-US" sz="2500" dirty="0" smtClean="0">
              <a:latin typeface="Trebuchet MS" pitchFamily="34" charset="0"/>
            </a:endParaRPr>
          </a:p>
          <a:p>
            <a:r>
              <a:rPr lang="en-US" sz="2500" dirty="0" smtClean="0">
                <a:latin typeface="Trebuchet MS" pitchFamily="34" charset="0"/>
              </a:rPr>
              <a:t>Active listener</a:t>
            </a:r>
          </a:p>
          <a:p>
            <a:pPr marL="0" indent="0">
              <a:buNone/>
            </a:pPr>
            <a:endParaRPr lang="en-US" sz="2500" dirty="0" smtClean="0">
              <a:latin typeface="Trebuchet MS" pitchFamily="34" charset="0"/>
            </a:endParaRPr>
          </a:p>
          <a:p>
            <a:r>
              <a:rPr lang="en-US" sz="2500" dirty="0" smtClean="0">
                <a:latin typeface="Trebuchet MS" pitchFamily="34" charset="0"/>
              </a:rPr>
              <a:t>Can be part of a team/group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50316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Stare at the middle dot and the stars eventually disappear!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05000"/>
            <a:ext cx="6019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00202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219200"/>
            <a:ext cx="7772400" cy="3505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0" dirty="0" smtClean="0">
                <a:latin typeface="Berlin Sans FB" pitchFamily="34" charset="0"/>
                <a:cs typeface="Times New Roman" pitchFamily="18" charset="0"/>
              </a:rPr>
              <a:t>Relate how you felt if you could not figure out an optical illusion to a person with a mental Illness and/or disorder.</a:t>
            </a:r>
            <a:br>
              <a:rPr lang="en-US" b="0" dirty="0" smtClean="0">
                <a:latin typeface="Berlin Sans FB" pitchFamily="34" charset="0"/>
                <a:cs typeface="Times New Roman" pitchFamily="18" charset="0"/>
              </a:rPr>
            </a:br>
            <a:r>
              <a:rPr lang="en-US" dirty="0">
                <a:hlinkClick r:id="rId2"/>
              </a:rPr>
              <a:t>http://viscog.beckman.uiuc.edu/flashmovies/15.php</a:t>
            </a:r>
            <a:endParaRPr lang="en-US" b="0" dirty="0">
              <a:latin typeface="Berlin Sans FB" pitchFamily="34" charset="0"/>
              <a:cs typeface="Times New Roman" pitchFamily="18" charset="0"/>
            </a:endParaRPr>
          </a:p>
        </p:txBody>
      </p:sp>
      <p:sp>
        <p:nvSpPr>
          <p:cNvPr id="4096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447800"/>
            <a:ext cx="7772400" cy="3810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07607171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PDVD_095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219200"/>
            <a:ext cx="3962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6" descr="washing_han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3733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418571"/>
            <a:ext cx="8229600" cy="792162"/>
          </a:xfrm>
          <a:ln w="5715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eaLnBrk="1" hangingPunct="1"/>
            <a:r>
              <a:rPr lang="en-US" sz="3600" dirty="0" smtClean="0">
                <a:latin typeface="Berlin Sans FB" pitchFamily="34" charset="0"/>
              </a:rPr>
              <a:t>#1: </a:t>
            </a:r>
            <a:r>
              <a:rPr lang="en-US" sz="3600" u="sng" dirty="0" smtClean="0">
                <a:latin typeface="Berlin Sans FB" pitchFamily="34" charset="0"/>
              </a:rPr>
              <a:t>O</a:t>
            </a:r>
            <a:r>
              <a:rPr lang="en-US" sz="3600" dirty="0" smtClean="0">
                <a:latin typeface="Berlin Sans FB" pitchFamily="34" charset="0"/>
              </a:rPr>
              <a:t>bsessive/</a:t>
            </a:r>
            <a:r>
              <a:rPr lang="en-US" sz="3600" u="sng" dirty="0" smtClean="0">
                <a:latin typeface="Berlin Sans FB" pitchFamily="34" charset="0"/>
              </a:rPr>
              <a:t>C</a:t>
            </a:r>
            <a:r>
              <a:rPr lang="en-US" sz="3600" dirty="0" smtClean="0">
                <a:latin typeface="Berlin Sans FB" pitchFamily="34" charset="0"/>
              </a:rPr>
              <a:t>ompulsive </a:t>
            </a:r>
            <a:r>
              <a:rPr lang="en-US" sz="3600" u="sng" dirty="0" smtClean="0">
                <a:latin typeface="Berlin Sans FB" pitchFamily="34" charset="0"/>
              </a:rPr>
              <a:t>D</a:t>
            </a:r>
            <a:r>
              <a:rPr lang="en-US" sz="3600" dirty="0" smtClean="0">
                <a:latin typeface="Berlin Sans FB" pitchFamily="34" charset="0"/>
              </a:rPr>
              <a:t>isorder  (OCD)</a:t>
            </a:r>
          </a:p>
        </p:txBody>
      </p:sp>
      <p:sp>
        <p:nvSpPr>
          <p:cNvPr id="43013" name="Rectangle 8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z="2800" dirty="0" smtClean="0"/>
          </a:p>
        </p:txBody>
      </p:sp>
      <p:sp>
        <p:nvSpPr>
          <p:cNvPr id="43014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495800"/>
            <a:ext cx="8229600" cy="16303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●</a:t>
            </a:r>
            <a:r>
              <a:rPr lang="en-US" sz="2800" dirty="0" smtClean="0">
                <a:latin typeface="Berlin Sans FB" pitchFamily="34" charset="0"/>
              </a:rPr>
              <a:t>An uncontrollable need to perform repetitive acts;  </a:t>
            </a:r>
            <a:r>
              <a:rPr lang="en-US" sz="2800" u="sng" dirty="0" smtClean="0">
                <a:latin typeface="Berlin Sans FB" pitchFamily="34" charset="0"/>
              </a:rPr>
              <a:t>compulsions are urgent, repeated rituals</a:t>
            </a:r>
          </a:p>
          <a:p>
            <a:pPr eaLnBrk="1" hangingPunct="1">
              <a:buNone/>
            </a:pPr>
            <a:r>
              <a:rPr lang="en-US" sz="2800" dirty="0" smtClean="0">
                <a:latin typeface="Berlin Sans FB" pitchFamily="34" charset="0"/>
              </a:rPr>
              <a:t>●The person may not lead a normal life because compulsions become so repetitive. </a:t>
            </a:r>
          </a:p>
          <a:p>
            <a:pPr eaLnBrk="1" hangingPunct="1">
              <a:buNone/>
            </a:pPr>
            <a:endParaRPr lang="en-US" sz="4000" dirty="0" smtClean="0"/>
          </a:p>
          <a:p>
            <a:pPr eaLnBrk="1" hangingPunct="1">
              <a:buFontTx/>
              <a:buNone/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267904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nimBg="1"/>
      <p:bldP spid="43013" grpId="0" build="allAtOnce"/>
      <p:bldP spid="4301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as-good-as-it-gets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609600"/>
            <a:ext cx="457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2954979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 smtClean="0">
                <a:latin typeface="Berlin Sans FB" pitchFamily="34" charset="0"/>
              </a:rPr>
              <a:t>#2: Schizophrenia </a:t>
            </a:r>
            <a:endParaRPr lang="en-US" sz="4800" dirty="0">
              <a:latin typeface="Berlin Sans FB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6764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3900" dirty="0">
                <a:latin typeface="Berlin Sans FB" pitchFamily="34" charset="0"/>
              </a:rPr>
              <a:t>A condition of losing touch with reality accompanied by reduced ability to function. </a:t>
            </a:r>
            <a:r>
              <a:rPr lang="en-US" sz="3900" u="sng" dirty="0" smtClean="0">
                <a:latin typeface="Berlin Sans FB" pitchFamily="34" charset="0"/>
              </a:rPr>
              <a:t>AKA: Split Mind</a:t>
            </a:r>
            <a:endParaRPr lang="en-US" sz="2800" u="sng" dirty="0" smtClean="0">
              <a:latin typeface="Berlin Sans FB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US" sz="2800" dirty="0" smtClean="0">
                <a:latin typeface="Berlin Sans FB" pitchFamily="34" charset="0"/>
              </a:rPr>
              <a:t>	 	-</a:t>
            </a:r>
            <a:r>
              <a:rPr lang="en-US" sz="2800" dirty="0">
                <a:latin typeface="Berlin Sans FB" pitchFamily="34" charset="0"/>
              </a:rPr>
              <a:t>loses ability to distinguish fantasy from reality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latin typeface="Berlin Sans FB" pitchFamily="34" charset="0"/>
              </a:rPr>
              <a:t>	</a:t>
            </a:r>
            <a:r>
              <a:rPr lang="en-US" sz="2800" dirty="0" smtClean="0">
                <a:latin typeface="Berlin Sans FB" pitchFamily="34" charset="0"/>
              </a:rPr>
              <a:t>	-</a:t>
            </a:r>
            <a:r>
              <a:rPr lang="en-US" sz="2800" dirty="0">
                <a:latin typeface="Berlin Sans FB" pitchFamily="34" charset="0"/>
              </a:rPr>
              <a:t>signs of tissue shrinkage in brain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latin typeface="Berlin Sans FB" pitchFamily="34" charset="0"/>
              </a:rPr>
              <a:t>	</a:t>
            </a:r>
            <a:r>
              <a:rPr lang="en-US" sz="2800" dirty="0" smtClean="0">
                <a:latin typeface="Berlin Sans FB" pitchFamily="34" charset="0"/>
              </a:rPr>
              <a:t>	-Some individuals inherit a potential of  	 	 developing schizophrenia</a:t>
            </a:r>
            <a:endParaRPr lang="en-US" sz="2800" dirty="0">
              <a:latin typeface="Berlin Sans FB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latin typeface="Berlin Sans FB" pitchFamily="34" charset="0"/>
              </a:rPr>
              <a:t>	</a:t>
            </a:r>
            <a:r>
              <a:rPr lang="en-US" sz="2800" dirty="0" smtClean="0">
                <a:latin typeface="Berlin Sans FB" pitchFamily="34" charset="0"/>
              </a:rPr>
              <a:t>	-Early </a:t>
            </a:r>
            <a:r>
              <a:rPr lang="en-US" sz="2800" dirty="0">
                <a:latin typeface="Berlin Sans FB" pitchFamily="34" charset="0"/>
              </a:rPr>
              <a:t>psychological trauma </a:t>
            </a:r>
            <a:r>
              <a:rPr lang="en-US" sz="2800" dirty="0" smtClean="0">
                <a:latin typeface="Berlin Sans FB" pitchFamily="34" charset="0"/>
              </a:rPr>
              <a:t>: Violence</a:t>
            </a:r>
            <a:r>
              <a:rPr lang="en-US" sz="2800" dirty="0">
                <a:latin typeface="Berlin Sans FB" pitchFamily="34" charset="0"/>
              </a:rPr>
              <a:t>, sexual </a:t>
            </a:r>
            <a:r>
              <a:rPr lang="en-US" sz="2800" dirty="0" smtClean="0">
                <a:latin typeface="Berlin Sans FB" pitchFamily="34" charset="0"/>
              </a:rPr>
              <a:t>     	  abuse</a:t>
            </a:r>
            <a:r>
              <a:rPr lang="en-US" sz="2800" dirty="0">
                <a:latin typeface="Berlin Sans FB" pitchFamily="34" charset="0"/>
              </a:rPr>
              <a:t>, death, divorce, separation, or other </a:t>
            </a:r>
            <a:r>
              <a:rPr lang="en-US" sz="2800" dirty="0" smtClean="0">
                <a:latin typeface="Berlin Sans FB" pitchFamily="34" charset="0"/>
              </a:rPr>
              <a:t>	  stressors </a:t>
            </a:r>
            <a:r>
              <a:rPr lang="en-US" sz="2800" dirty="0">
                <a:latin typeface="Berlin Sans FB" pitchFamily="34" charset="0"/>
              </a:rPr>
              <a:t>of childhood</a:t>
            </a:r>
          </a:p>
          <a:p>
            <a:pPr>
              <a:lnSpc>
                <a:spcPct val="90000"/>
              </a:lnSpc>
              <a:buNone/>
            </a:pPr>
            <a:endParaRPr lang="en-US" sz="2800" dirty="0">
              <a:latin typeface="Berlin Sans FB" pitchFamily="34" charset="0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7502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0203movie-beautiful-mind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28600"/>
            <a:ext cx="4038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622792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erlin Sans FB" pitchFamily="34" charset="0"/>
              </a:rPr>
              <a:t>#3: Multiple Personality Disorder</a:t>
            </a:r>
            <a:br>
              <a:rPr lang="en-US" dirty="0" smtClean="0">
                <a:latin typeface="Berlin Sans FB" pitchFamily="34" charset="0"/>
              </a:rPr>
            </a:br>
            <a:r>
              <a:rPr lang="en-US" sz="3600" dirty="0" smtClean="0">
                <a:latin typeface="Berlin Sans FB" pitchFamily="34" charset="0"/>
              </a:rPr>
              <a:t>(Dissociative Identity Disorder) 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rebuchet MS" pitchFamily="34" charset="0"/>
              </a:rPr>
              <a:t>Two or more separate identities or personality traits </a:t>
            </a:r>
          </a:p>
          <a:p>
            <a:pPr lvl="1"/>
            <a:r>
              <a:rPr lang="en-US" sz="2400" dirty="0" smtClean="0">
                <a:latin typeface="Trebuchet MS" pitchFamily="34" charset="0"/>
              </a:rPr>
              <a:t>Ability to control individual’s behavior and thinking  </a:t>
            </a:r>
          </a:p>
          <a:p>
            <a:pPr lvl="1"/>
            <a:r>
              <a:rPr lang="en-US" sz="2400" dirty="0" smtClean="0">
                <a:latin typeface="Trebuchet MS" pitchFamily="34" charset="0"/>
              </a:rPr>
              <a:t>Create alters to distance themselves from pain and trauma </a:t>
            </a:r>
          </a:p>
          <a:p>
            <a:pPr lvl="1"/>
            <a:endParaRPr lang="en-US" dirty="0" smtClean="0">
              <a:latin typeface="Trebuchet MS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57600"/>
            <a:ext cx="5486400" cy="291766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801560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Me%20Myself%20and%20Irene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251460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6" descr="sybook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447800"/>
            <a:ext cx="2590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11" descr="B0002B15Z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447800"/>
            <a:ext cx="25146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422696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latin typeface="Berlin Sans FB" pitchFamily="34" charset="0"/>
              </a:rPr>
              <a:t>#4: Anxiety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>
                <a:latin typeface="Trebuchet MS" pitchFamily="34" charset="0"/>
              </a:rPr>
              <a:t>Someone experiencing anxiety suffers from severe panic attacks and fear in high stress events.</a:t>
            </a:r>
          </a:p>
        </p:txBody>
      </p:sp>
      <p:pic>
        <p:nvPicPr>
          <p:cNvPr id="1026" name="Picture 2" descr="C:\Users\christina_olson\Desktop\ss-anxietyAtt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24200"/>
            <a:ext cx="3186113" cy="25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341260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B00008JY4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14400"/>
            <a:ext cx="3276600" cy="47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5" descr="162177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914400"/>
            <a:ext cx="3048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093034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latin typeface="Berlin Sans FB" pitchFamily="34" charset="0"/>
              </a:rPr>
              <a:t>Characteristics of </a:t>
            </a:r>
            <a:r>
              <a:rPr lang="en-US" b="1" dirty="0" smtClean="0">
                <a:latin typeface="Berlin Sans FB" pitchFamily="34" charset="0"/>
              </a:rPr>
              <a:t>poor</a:t>
            </a:r>
            <a:r>
              <a:rPr lang="en-US" dirty="0" smtClean="0">
                <a:latin typeface="Berlin Sans FB" pitchFamily="34" charset="0"/>
              </a:rPr>
              <a:t> mental health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530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Trebuchet MS" pitchFamily="34" charset="0"/>
              </a:rPr>
              <a:t>Does NOT share feelings</a:t>
            </a:r>
          </a:p>
          <a:p>
            <a:pPr marL="0" indent="0">
              <a:buNone/>
            </a:pPr>
            <a:endParaRPr lang="en-US" sz="2400" dirty="0" smtClean="0">
              <a:latin typeface="Trebuchet MS" pitchFamily="34" charset="0"/>
            </a:endParaRPr>
          </a:p>
          <a:p>
            <a:r>
              <a:rPr lang="en-US" sz="2400" dirty="0" smtClean="0">
                <a:latin typeface="Trebuchet MS" pitchFamily="34" charset="0"/>
              </a:rPr>
              <a:t>Emotions control behaviors</a:t>
            </a:r>
          </a:p>
          <a:p>
            <a:pPr marL="0" indent="0">
              <a:buNone/>
            </a:pPr>
            <a:endParaRPr lang="en-US" sz="2400" dirty="0" smtClean="0">
              <a:latin typeface="Trebuchet MS" pitchFamily="34" charset="0"/>
            </a:endParaRPr>
          </a:p>
          <a:p>
            <a:r>
              <a:rPr lang="en-US" sz="2400" dirty="0" smtClean="0">
                <a:latin typeface="Trebuchet MS" pitchFamily="34" charset="0"/>
              </a:rPr>
              <a:t>Is pessimistic (negative)</a:t>
            </a:r>
          </a:p>
          <a:p>
            <a:pPr marL="0" indent="0">
              <a:buNone/>
            </a:pPr>
            <a:endParaRPr lang="en-US" sz="2400" dirty="0" smtClean="0">
              <a:latin typeface="Trebuchet MS" pitchFamily="34" charset="0"/>
            </a:endParaRPr>
          </a:p>
          <a:p>
            <a:r>
              <a:rPr lang="en-US" sz="2400" dirty="0" smtClean="0">
                <a:latin typeface="Trebuchet MS" pitchFamily="34" charset="0"/>
              </a:rPr>
              <a:t>Ignores/denies problems</a:t>
            </a:r>
          </a:p>
          <a:p>
            <a:pPr marL="0" indent="0">
              <a:buNone/>
            </a:pPr>
            <a:r>
              <a:rPr lang="en-US" sz="2400" dirty="0" smtClean="0">
                <a:latin typeface="Trebuchet MS" pitchFamily="34" charset="0"/>
              </a:rPr>
              <a:t> </a:t>
            </a:r>
          </a:p>
          <a:p>
            <a:r>
              <a:rPr lang="en-US" sz="2400" dirty="0" smtClean="0">
                <a:latin typeface="Trebuchet MS" pitchFamily="34" charset="0"/>
              </a:rPr>
              <a:t>Can not accept change</a:t>
            </a:r>
          </a:p>
          <a:p>
            <a:pPr marL="0" indent="0">
              <a:buNone/>
            </a:pPr>
            <a:endParaRPr lang="en-US" sz="2400" dirty="0" smtClean="0">
              <a:latin typeface="Trebuchet MS" pitchFamily="34" charset="0"/>
            </a:endParaRPr>
          </a:p>
          <a:p>
            <a:r>
              <a:rPr lang="en-US" sz="2400" dirty="0" smtClean="0">
                <a:latin typeface="Trebuchet MS" pitchFamily="34" charset="0"/>
              </a:rPr>
              <a:t>Lets stress control life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Trebuchet MS" pitchFamily="34" charset="0"/>
              </a:rPr>
              <a:t>“You” messages (blame and escalate</a:t>
            </a:r>
            <a:r>
              <a:rPr lang="en-US" sz="2400" dirty="0" smtClean="0">
                <a:latin typeface="Trebuchet MS" pitchFamily="34" charset="0"/>
              </a:rPr>
              <a:t>)</a:t>
            </a:r>
          </a:p>
          <a:p>
            <a:pPr marL="0" indent="0">
              <a:buNone/>
            </a:pPr>
            <a:endParaRPr lang="en-US" sz="2400" dirty="0">
              <a:latin typeface="Trebuchet MS" pitchFamily="34" charset="0"/>
            </a:endParaRPr>
          </a:p>
          <a:p>
            <a:r>
              <a:rPr lang="en-US" sz="2400" dirty="0">
                <a:latin typeface="Trebuchet MS" pitchFamily="34" charset="0"/>
              </a:rPr>
              <a:t>Aggressive and </a:t>
            </a:r>
            <a:r>
              <a:rPr lang="en-US" sz="2400" dirty="0" smtClean="0">
                <a:latin typeface="Trebuchet MS" pitchFamily="34" charset="0"/>
              </a:rPr>
              <a:t>passive</a:t>
            </a:r>
          </a:p>
          <a:p>
            <a:pPr marL="0" indent="0">
              <a:buNone/>
            </a:pPr>
            <a:endParaRPr lang="en-US" sz="2400" dirty="0">
              <a:latin typeface="Trebuchet MS" pitchFamily="34" charset="0"/>
            </a:endParaRPr>
          </a:p>
          <a:p>
            <a:r>
              <a:rPr lang="en-US" sz="2400" dirty="0" smtClean="0">
                <a:latin typeface="Trebuchet MS" pitchFamily="34" charset="0"/>
              </a:rPr>
              <a:t>Depressed</a:t>
            </a:r>
          </a:p>
          <a:p>
            <a:pPr marL="0" indent="0">
              <a:buNone/>
            </a:pPr>
            <a:endParaRPr lang="en-US" sz="2400" dirty="0">
              <a:latin typeface="Trebuchet MS" pitchFamily="34" charset="0"/>
            </a:endParaRPr>
          </a:p>
          <a:p>
            <a:r>
              <a:rPr lang="en-US" sz="2400" dirty="0">
                <a:latin typeface="Trebuchet MS" pitchFamily="34" charset="0"/>
              </a:rPr>
              <a:t>Runs from </a:t>
            </a:r>
            <a:r>
              <a:rPr lang="en-US" sz="2400" dirty="0" smtClean="0">
                <a:latin typeface="Trebuchet MS" pitchFamily="34" charset="0"/>
              </a:rPr>
              <a:t>conflict</a:t>
            </a:r>
          </a:p>
          <a:p>
            <a:pPr marL="0" indent="0">
              <a:buNone/>
            </a:pPr>
            <a:endParaRPr lang="en-US" sz="2400" dirty="0">
              <a:latin typeface="Trebuchet MS" pitchFamily="34" charset="0"/>
            </a:endParaRPr>
          </a:p>
          <a:p>
            <a:r>
              <a:rPr lang="en-US" sz="2400" dirty="0">
                <a:latin typeface="Trebuchet MS" pitchFamily="34" charset="0"/>
              </a:rPr>
              <a:t>C</a:t>
            </a:r>
            <a:r>
              <a:rPr lang="en-US" sz="2400" dirty="0" smtClean="0">
                <a:latin typeface="Trebuchet MS" pitchFamily="34" charset="0"/>
              </a:rPr>
              <a:t>lose minded</a:t>
            </a:r>
          </a:p>
          <a:p>
            <a:endParaRPr lang="en-US" sz="2400" dirty="0">
              <a:latin typeface="Trebuchet MS" pitchFamily="34" charset="0"/>
            </a:endParaRPr>
          </a:p>
          <a:p>
            <a:r>
              <a:rPr lang="en-US" sz="2400" dirty="0">
                <a:latin typeface="Trebuchet MS" pitchFamily="34" charset="0"/>
              </a:rPr>
              <a:t>Needs to “run” the group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1241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latin typeface="Berlin Sans FB" pitchFamily="34" charset="0"/>
              </a:rPr>
              <a:t>#5: Phobia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>
                <a:latin typeface="Berlin Sans FB" pitchFamily="34" charset="0"/>
              </a:rPr>
              <a:t>An extreme, irrational fear of an object or situation.</a:t>
            </a:r>
            <a:endParaRPr lang="en-US" dirty="0" smtClean="0">
              <a:latin typeface="Berlin Sans FB" pitchFamily="34" charset="0"/>
            </a:endParaRPr>
          </a:p>
        </p:txBody>
      </p:sp>
      <p:pic>
        <p:nvPicPr>
          <p:cNvPr id="5" name="Picture 5" descr="phobias2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514600"/>
            <a:ext cx="434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691085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latin typeface="Berlin Sans FB" pitchFamily="34" charset="0"/>
              </a:rPr>
              <a:t>#</a:t>
            </a:r>
            <a:r>
              <a:rPr lang="en-US" dirty="0">
                <a:latin typeface="Berlin Sans FB" pitchFamily="34" charset="0"/>
              </a:rPr>
              <a:t>6</a:t>
            </a:r>
            <a:r>
              <a:rPr lang="en-US" dirty="0" smtClean="0">
                <a:latin typeface="Berlin Sans FB" pitchFamily="34" charset="0"/>
              </a:rPr>
              <a:t>: Attention-Deficit Hyperactivity Disorder (ADHD)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>
                <a:latin typeface="Berlin Sans FB" pitchFamily="34" charset="0"/>
              </a:rPr>
              <a:t>Combination of problems, such as difficulty sustaining attention, hyperactivity and impulsive behavior </a:t>
            </a:r>
          </a:p>
          <a:p>
            <a:pPr marL="0" indent="0" algn="ctr">
              <a:buNone/>
            </a:pPr>
            <a:endParaRPr lang="en-US" sz="2800" dirty="0" smtClean="0">
              <a:latin typeface="Berlin Sans FB" pitchFamily="34" charset="0"/>
            </a:endParaRPr>
          </a:p>
          <a:p>
            <a:r>
              <a:rPr lang="en-US" sz="2800" dirty="0" smtClean="0">
                <a:latin typeface="Berlin Sans FB" pitchFamily="34" charset="0"/>
              </a:rPr>
              <a:t>Often diagnosed before the age of 7</a:t>
            </a:r>
          </a:p>
          <a:p>
            <a:pPr lvl="1"/>
            <a:r>
              <a:rPr lang="en-US" sz="2400" dirty="0" smtClean="0">
                <a:latin typeface="Berlin Sans FB" pitchFamily="34" charset="0"/>
              </a:rPr>
              <a:t>As early as 2 or 3 years old </a:t>
            </a:r>
          </a:p>
          <a:p>
            <a:pPr marL="457200" lvl="1" indent="0">
              <a:buNone/>
            </a:pPr>
            <a:endParaRPr lang="en-US" sz="2400" dirty="0" smtClean="0">
              <a:latin typeface="Berlin Sans FB" pitchFamily="34" charset="0"/>
            </a:endParaRPr>
          </a:p>
          <a:p>
            <a:r>
              <a:rPr lang="en-US" sz="2800" dirty="0" smtClean="0">
                <a:latin typeface="Berlin Sans FB" pitchFamily="34" charset="0"/>
              </a:rPr>
              <a:t>Chronic interference in more than 1 setting </a:t>
            </a:r>
          </a:p>
          <a:p>
            <a:pPr lvl="1"/>
            <a:r>
              <a:rPr lang="en-US" sz="2400" dirty="0" smtClean="0">
                <a:latin typeface="Berlin Sans FB" pitchFamily="34" charset="0"/>
              </a:rPr>
              <a:t>Home life, school work, sports/activities </a:t>
            </a:r>
          </a:p>
          <a:p>
            <a:pPr marL="0" indent="0">
              <a:buNone/>
            </a:pPr>
            <a:endParaRPr lang="en-US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14929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" pitchFamily="34" charset="0"/>
              </a:rPr>
              <a:t>Signs &amp; Symptoms 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6"/>
                </a:solidFill>
                <a:latin typeface="Trebuchet MS" pitchFamily="34" charset="0"/>
              </a:rPr>
              <a:t>Inattentive </a:t>
            </a:r>
            <a:endParaRPr lang="en-US" dirty="0">
              <a:solidFill>
                <a:schemeClr val="accent6"/>
              </a:solidFill>
              <a:latin typeface="Trebuchet MS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3021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Berlin Sans FB" pitchFamily="34" charset="0"/>
              </a:rPr>
              <a:t>Fails to pay close attention to details </a:t>
            </a:r>
          </a:p>
          <a:p>
            <a:endParaRPr lang="en-US" dirty="0" smtClean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Make careless mistakes</a:t>
            </a:r>
          </a:p>
          <a:p>
            <a:endParaRPr lang="en-US" dirty="0" smtClean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Trouble keeping attention </a:t>
            </a:r>
          </a:p>
          <a:p>
            <a:endParaRPr lang="en-US" dirty="0" smtClean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Difficulty following through on instructions </a:t>
            </a:r>
          </a:p>
          <a:p>
            <a:endParaRPr lang="en-US" dirty="0" smtClean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Problems organizing tasks or activities 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6"/>
                </a:solidFill>
                <a:latin typeface="Trebuchet MS" pitchFamily="34" charset="0"/>
              </a:rPr>
              <a:t>Hyperactive/Impulsive </a:t>
            </a:r>
            <a:endParaRPr lang="en-US" dirty="0">
              <a:solidFill>
                <a:schemeClr val="accent6"/>
              </a:solidFill>
              <a:latin typeface="Trebuchet MS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37832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Berlin Sans FB" pitchFamily="34" charset="0"/>
              </a:rPr>
              <a:t>Fidgets or squirms frequently </a:t>
            </a:r>
          </a:p>
          <a:p>
            <a:endParaRPr lang="en-US" dirty="0" smtClean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Often leaves seat </a:t>
            </a:r>
          </a:p>
          <a:p>
            <a:endParaRPr lang="en-US" dirty="0" smtClean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Always seems on the go</a:t>
            </a:r>
          </a:p>
          <a:p>
            <a:endParaRPr lang="en-US" dirty="0" smtClean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Talks excessively or blurts out answers </a:t>
            </a:r>
          </a:p>
          <a:p>
            <a:endParaRPr lang="en-US" dirty="0" smtClean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Difficulty waiting turn</a:t>
            </a:r>
          </a:p>
          <a:p>
            <a:endParaRPr lang="en-US" dirty="0" smtClean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Interrupts conversations</a:t>
            </a:r>
          </a:p>
          <a:p>
            <a:endParaRPr lang="en-US" dirty="0">
              <a:latin typeface="Berlin Sans FB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81200" y="1219200"/>
            <a:ext cx="48768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800" dirty="0" smtClean="0">
                <a:latin typeface="Berlin Sans FB" pitchFamily="34" charset="0"/>
              </a:rPr>
              <a:t>#7: Addiction</a:t>
            </a:r>
            <a:r>
              <a:rPr lang="en-US" dirty="0" smtClean="0">
                <a:latin typeface="Berlin Sans FB" pitchFamily="34" charset="0"/>
              </a:rPr>
              <a:t> 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Berlin Sans FB" pitchFamily="34" charset="0"/>
              </a:rPr>
              <a:t>A physical or psychological craving need for higher </a:t>
            </a:r>
            <a:r>
              <a:rPr lang="en-US" dirty="0">
                <a:latin typeface="Berlin Sans FB" pitchFamily="34" charset="0"/>
              </a:rPr>
              <a:t>and higher doses of a substance that leads to bodily harm, social maladjustment, or economic hardship; dependence on a substance, habit, or </a:t>
            </a:r>
            <a:r>
              <a:rPr lang="en-US" dirty="0" smtClean="0">
                <a:latin typeface="Berlin Sans FB" pitchFamily="34" charset="0"/>
              </a:rPr>
              <a:t>behavior.</a:t>
            </a:r>
          </a:p>
          <a:p>
            <a:pPr marL="0" indent="0" algn="ctr">
              <a:buNone/>
            </a:pPr>
            <a:endParaRPr lang="en-US" sz="1400" dirty="0" smtClean="0"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Trebuchet MS" pitchFamily="34" charset="0"/>
              </a:rPr>
              <a:t>, or behavior 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36" y="4572000"/>
            <a:ext cx="2649264" cy="1981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242" y="4572000"/>
            <a:ext cx="2530158" cy="1981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2590800" cy="1981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95032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latin typeface="Trebuchet MS" pitchFamily="34" charset="0"/>
              </a:rPr>
              <a:t>Facts &amp; Statistics</a:t>
            </a:r>
            <a:r>
              <a:rPr lang="en-US" sz="4000" dirty="0" smtClean="0">
                <a:latin typeface="Trebuchet MS" pitchFamily="34" charset="0"/>
              </a:rPr>
              <a:t/>
            </a:r>
            <a:br>
              <a:rPr lang="en-US" sz="4000" dirty="0" smtClean="0">
                <a:latin typeface="Trebuchet MS" pitchFamily="34" charset="0"/>
              </a:rPr>
            </a:br>
            <a:r>
              <a:rPr lang="en-US" sz="2800" dirty="0" smtClean="0">
                <a:latin typeface="Trebuchet MS" pitchFamily="34" charset="0"/>
              </a:rPr>
              <a:t>From: Methodist Hospital Eating Disorder Institute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90% of women in America are unhappy with their bodies &amp; think they need to lose weight.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75% of men are unhappy with their body &amp; feel they need to trim fat &amp; increase muscle.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Average women in U.S.: 5’4” &amp; 144 lbs.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Average women in media: 5’11” &amp; a whopping 110 lbs.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Between 98-99% of reducing diets fail to produce permanent weight loss.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7 million women and 1 million men and children suffer with an eating disorder.  Up to 22% will die!</a:t>
            </a:r>
          </a:p>
        </p:txBody>
      </p:sp>
    </p:spTree>
    <p:extLst>
      <p:ext uri="{BB962C8B-B14F-4D97-AF65-F5344CB8AC3E}">
        <p14:creationId xmlns:p14="http://schemas.microsoft.com/office/powerpoint/2010/main" val="230472350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Berlin Sans FB" pitchFamily="34" charset="0"/>
              </a:rPr>
              <a:t>#8: Anorexia Nervosa 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Berlin Sans FB" pitchFamily="34" charset="0"/>
              </a:rPr>
              <a:t>A disorder in which the irrational fear of becoming obese results in severe weight loss from self-imposed starvation.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352800"/>
            <a:ext cx="5029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045316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2708" name="Picture 4" descr="Anorexia%20copy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59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262405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" pitchFamily="34" charset="0"/>
              </a:rPr>
              <a:t>Warning Signs 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Berlin Sans FB" pitchFamily="34" charset="0"/>
              </a:rPr>
              <a:t>Dramatic </a:t>
            </a:r>
            <a:r>
              <a:rPr lang="en-US" sz="2400" dirty="0">
                <a:latin typeface="Berlin Sans FB" pitchFamily="34" charset="0"/>
              </a:rPr>
              <a:t>weight </a:t>
            </a:r>
            <a:r>
              <a:rPr lang="en-US" sz="2400" dirty="0" smtClean="0">
                <a:latin typeface="Berlin Sans FB" pitchFamily="34" charset="0"/>
              </a:rPr>
              <a:t>loss </a:t>
            </a:r>
          </a:p>
          <a:p>
            <a:r>
              <a:rPr lang="en-US" sz="2400" dirty="0">
                <a:latin typeface="Berlin Sans FB" pitchFamily="34" charset="0"/>
              </a:rPr>
              <a:t>A</a:t>
            </a:r>
            <a:r>
              <a:rPr lang="en-US" sz="2400" dirty="0" smtClean="0">
                <a:latin typeface="Berlin Sans FB" pitchFamily="34" charset="0"/>
              </a:rPr>
              <a:t>nxiety </a:t>
            </a:r>
            <a:r>
              <a:rPr lang="en-US" sz="2400" dirty="0">
                <a:latin typeface="Berlin Sans FB" pitchFamily="34" charset="0"/>
              </a:rPr>
              <a:t>about gaining </a:t>
            </a:r>
            <a:r>
              <a:rPr lang="en-US" sz="2400" dirty="0" smtClean="0">
                <a:latin typeface="Berlin Sans FB" pitchFamily="34" charset="0"/>
              </a:rPr>
              <a:t>weight </a:t>
            </a:r>
          </a:p>
          <a:p>
            <a:r>
              <a:rPr lang="en-US" sz="2400" dirty="0">
                <a:latin typeface="Berlin Sans FB" pitchFamily="34" charset="0"/>
              </a:rPr>
              <a:t>D</a:t>
            </a:r>
            <a:r>
              <a:rPr lang="en-US" sz="2400" dirty="0" smtClean="0">
                <a:latin typeface="Berlin Sans FB" pitchFamily="34" charset="0"/>
              </a:rPr>
              <a:t>enial </a:t>
            </a:r>
            <a:r>
              <a:rPr lang="en-US" sz="2400" dirty="0">
                <a:latin typeface="Berlin Sans FB" pitchFamily="34" charset="0"/>
              </a:rPr>
              <a:t>of </a:t>
            </a:r>
            <a:r>
              <a:rPr lang="en-US" sz="2400" dirty="0" smtClean="0">
                <a:latin typeface="Berlin Sans FB" pitchFamily="34" charset="0"/>
              </a:rPr>
              <a:t>hunger </a:t>
            </a:r>
          </a:p>
          <a:p>
            <a:r>
              <a:rPr lang="en-US" sz="2400" dirty="0">
                <a:latin typeface="Berlin Sans FB" pitchFamily="34" charset="0"/>
              </a:rPr>
              <a:t>F</a:t>
            </a:r>
            <a:r>
              <a:rPr lang="en-US" sz="2400" dirty="0" smtClean="0">
                <a:latin typeface="Berlin Sans FB" pitchFamily="34" charset="0"/>
              </a:rPr>
              <a:t>ood rituals </a:t>
            </a:r>
          </a:p>
          <a:p>
            <a:r>
              <a:rPr lang="en-US" sz="2400" dirty="0">
                <a:latin typeface="Berlin Sans FB" pitchFamily="34" charset="0"/>
              </a:rPr>
              <a:t>E</a:t>
            </a:r>
            <a:r>
              <a:rPr lang="en-US" sz="2400" dirty="0" smtClean="0">
                <a:latin typeface="Berlin Sans FB" pitchFamily="34" charset="0"/>
              </a:rPr>
              <a:t>xcessive exercise </a:t>
            </a:r>
          </a:p>
          <a:p>
            <a:r>
              <a:rPr lang="en-US" sz="2400" dirty="0" smtClean="0">
                <a:latin typeface="Berlin Sans FB" pitchFamily="34" charset="0"/>
              </a:rPr>
              <a:t>Isolation</a:t>
            </a:r>
          </a:p>
          <a:p>
            <a:r>
              <a:rPr lang="en-US" sz="2400" dirty="0">
                <a:latin typeface="Berlin Sans FB" pitchFamily="34" charset="0"/>
              </a:rPr>
              <a:t>F</a:t>
            </a:r>
            <a:r>
              <a:rPr lang="en-US" sz="2400" dirty="0" smtClean="0">
                <a:latin typeface="Berlin Sans FB" pitchFamily="34" charset="0"/>
              </a:rPr>
              <a:t>requent </a:t>
            </a:r>
            <a:r>
              <a:rPr lang="en-US" sz="2400" dirty="0">
                <a:latin typeface="Berlin Sans FB" pitchFamily="34" charset="0"/>
              </a:rPr>
              <a:t>comments about being “fat” </a:t>
            </a:r>
            <a:endParaRPr lang="en-US" sz="2400" dirty="0" smtClean="0">
              <a:latin typeface="Berlin Sans FB" pitchFamily="34" charset="0"/>
            </a:endParaRPr>
          </a:p>
          <a:p>
            <a:r>
              <a:rPr lang="en-US" sz="2400" dirty="0" smtClean="0">
                <a:latin typeface="Berlin Sans FB" pitchFamily="34" charset="0"/>
              </a:rPr>
              <a:t>Avoids </a:t>
            </a:r>
            <a:r>
              <a:rPr lang="en-US" sz="2400" dirty="0">
                <a:latin typeface="Berlin Sans FB" pitchFamily="34" charset="0"/>
              </a:rPr>
              <a:t>food situations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0378"/>
            <a:ext cx="3581400" cy="6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4410075" cy="381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68111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" pitchFamily="34" charset="0"/>
              </a:rPr>
              <a:t>Health Risks 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1447800"/>
            <a:ext cx="4041775" cy="525780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>
                <a:latin typeface="Berlin Sans FB" pitchFamily="34" charset="0"/>
              </a:rPr>
              <a:t>Muscle loss and </a:t>
            </a:r>
            <a:r>
              <a:rPr lang="en-US" sz="2200" dirty="0" smtClean="0">
                <a:latin typeface="Berlin Sans FB" pitchFamily="34" charset="0"/>
              </a:rPr>
              <a:t>weakness</a:t>
            </a:r>
          </a:p>
          <a:p>
            <a:pPr lvl="1"/>
            <a:r>
              <a:rPr lang="en-US" sz="1900" dirty="0" smtClean="0">
                <a:latin typeface="Berlin Sans FB" pitchFamily="34" charset="0"/>
              </a:rPr>
              <a:t>Reduction </a:t>
            </a:r>
            <a:r>
              <a:rPr lang="en-US" sz="1900" dirty="0">
                <a:latin typeface="Berlin Sans FB" pitchFamily="34" charset="0"/>
              </a:rPr>
              <a:t>in bone density</a:t>
            </a:r>
          </a:p>
          <a:p>
            <a:pPr marL="0" indent="0">
              <a:buNone/>
            </a:pPr>
            <a:endParaRPr lang="en-US" sz="2200" dirty="0">
              <a:latin typeface="Berlin Sans FB" pitchFamily="34" charset="0"/>
            </a:endParaRPr>
          </a:p>
          <a:p>
            <a:r>
              <a:rPr lang="en-US" sz="2200" dirty="0">
                <a:latin typeface="Berlin Sans FB" pitchFamily="34" charset="0"/>
              </a:rPr>
              <a:t>Fainting, fatigue, overall weakness</a:t>
            </a:r>
          </a:p>
          <a:p>
            <a:pPr marL="0" indent="0">
              <a:buNone/>
            </a:pPr>
            <a:endParaRPr lang="en-US" sz="2200" dirty="0">
              <a:latin typeface="Berlin Sans FB" pitchFamily="34" charset="0"/>
            </a:endParaRPr>
          </a:p>
          <a:p>
            <a:r>
              <a:rPr lang="en-US" sz="2200" dirty="0">
                <a:latin typeface="Berlin Sans FB" pitchFamily="34" charset="0"/>
              </a:rPr>
              <a:t>Dry skin and hair, hair </a:t>
            </a:r>
            <a:r>
              <a:rPr lang="en-US" sz="2200" dirty="0" smtClean="0">
                <a:latin typeface="Berlin Sans FB" pitchFamily="34" charset="0"/>
              </a:rPr>
              <a:t>loss</a:t>
            </a:r>
          </a:p>
          <a:p>
            <a:pPr lvl="1"/>
            <a:r>
              <a:rPr lang="en-US" sz="1900" dirty="0" smtClean="0">
                <a:latin typeface="Berlin Sans FB" pitchFamily="34" charset="0"/>
              </a:rPr>
              <a:t>Growth </a:t>
            </a:r>
            <a:r>
              <a:rPr lang="en-US" sz="1900" dirty="0">
                <a:latin typeface="Berlin Sans FB" pitchFamily="34" charset="0"/>
              </a:rPr>
              <a:t>of lanugo </a:t>
            </a:r>
            <a:endParaRPr lang="en-US" sz="1900" dirty="0" smtClean="0">
              <a:latin typeface="Berlin Sans FB" pitchFamily="34" charset="0"/>
            </a:endParaRPr>
          </a:p>
          <a:p>
            <a:pPr marL="457200" lvl="1" indent="0">
              <a:buNone/>
            </a:pPr>
            <a:endParaRPr lang="en-US" sz="2200" dirty="0">
              <a:latin typeface="Berlin Sans FB" pitchFamily="34" charset="0"/>
            </a:endParaRPr>
          </a:p>
          <a:p>
            <a:r>
              <a:rPr lang="en-US" sz="2200" dirty="0">
                <a:latin typeface="Berlin Sans FB" pitchFamily="34" charset="0"/>
              </a:rPr>
              <a:t>Slow heart rate/blood </a:t>
            </a:r>
            <a:r>
              <a:rPr lang="en-US" sz="2200" dirty="0" smtClean="0">
                <a:latin typeface="Berlin Sans FB" pitchFamily="34" charset="0"/>
              </a:rPr>
              <a:t>pressure</a:t>
            </a:r>
          </a:p>
          <a:p>
            <a:pPr marL="0" indent="0">
              <a:buNone/>
            </a:pPr>
            <a:endParaRPr lang="en-US" sz="2200" dirty="0">
              <a:latin typeface="Berlin Sans FB" pitchFamily="34" charset="0"/>
            </a:endParaRPr>
          </a:p>
          <a:p>
            <a:r>
              <a:rPr lang="en-US" sz="2200" dirty="0" smtClean="0">
                <a:latin typeface="Berlin Sans FB" pitchFamily="34" charset="0"/>
              </a:rPr>
              <a:t>Amenorrhea </a:t>
            </a:r>
          </a:p>
          <a:p>
            <a:pPr marL="0" indent="0">
              <a:buNone/>
            </a:pPr>
            <a:endParaRPr lang="en-US" sz="2200" dirty="0">
              <a:latin typeface="Berlin Sans FB" pitchFamily="34" charset="0"/>
            </a:endParaRPr>
          </a:p>
          <a:p>
            <a:r>
              <a:rPr lang="en-US" sz="2200" dirty="0">
                <a:latin typeface="Berlin Sans FB" pitchFamily="34" charset="0"/>
              </a:rPr>
              <a:t>Cold </a:t>
            </a:r>
            <a:r>
              <a:rPr lang="en-US" sz="2200" dirty="0" smtClean="0">
                <a:latin typeface="Berlin Sans FB" pitchFamily="34" charset="0"/>
              </a:rPr>
              <a:t>intolerance </a:t>
            </a:r>
          </a:p>
          <a:p>
            <a:pPr marL="0" indent="0">
              <a:buNone/>
            </a:pPr>
            <a:endParaRPr lang="en-US" sz="2200" dirty="0" smtClean="0">
              <a:latin typeface="Berlin Sans FB" pitchFamily="34" charset="0"/>
            </a:endParaRPr>
          </a:p>
          <a:p>
            <a:r>
              <a:rPr lang="en-US" sz="2200" dirty="0">
                <a:latin typeface="Berlin Sans FB" pitchFamily="34" charset="0"/>
              </a:rPr>
              <a:t>Heart failure (</a:t>
            </a:r>
            <a:r>
              <a:rPr lang="en-US" sz="2200" b="1" u="sng" dirty="0">
                <a:latin typeface="Berlin Sans FB" pitchFamily="34" charset="0"/>
              </a:rPr>
              <a:t>death</a:t>
            </a:r>
            <a:r>
              <a:rPr lang="en-US" sz="2200" dirty="0">
                <a:latin typeface="Berlin Sans FB" pitchFamily="34" charset="0"/>
              </a:rPr>
              <a:t>)</a:t>
            </a:r>
          </a:p>
          <a:p>
            <a:endParaRPr lang="en-US" dirty="0">
              <a:latin typeface="Trebuchet MS" pitchFamily="34" charset="0"/>
            </a:endParaRPr>
          </a:p>
          <a:p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895600" y="1143000"/>
            <a:ext cx="3276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1"/>
            <a:ext cx="3657600" cy="5029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78832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Abanorex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81000"/>
            <a:ext cx="6248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0484205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word to you see first?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686800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04840"/>
      </p:ext>
    </p:extLst>
  </p:cSld>
  <p:clrMapOvr>
    <a:masterClrMapping/>
  </p:clrMapOvr>
  <p:transition spd="slow">
    <p:pull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Common Signs: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Alopecia: Hair loss</a:t>
            </a:r>
          </a:p>
        </p:txBody>
      </p:sp>
      <p:pic>
        <p:nvPicPr>
          <p:cNvPr id="74756" name="Picture 4" descr="alopec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09800"/>
            <a:ext cx="6858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3880400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Osteoporosis is common!</a:t>
            </a:r>
            <a:br>
              <a:rPr lang="en-US" sz="4000" smtClean="0"/>
            </a:br>
            <a:r>
              <a:rPr lang="en-US" sz="3200" smtClean="0"/>
              <a:t>(lack of calcium)</a:t>
            </a:r>
            <a:r>
              <a:rPr lang="en-US" sz="4000" smtClean="0"/>
              <a:t/>
            </a:r>
            <a:br>
              <a:rPr lang="en-US" sz="4000" smtClean="0"/>
            </a:br>
            <a:endParaRPr lang="en-US" sz="2800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pic>
        <p:nvPicPr>
          <p:cNvPr id="73732" name="Picture 4" descr="osteobonelab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46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2061000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Compulsive Exercise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75780" name="Picture 4" descr="treadmi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524000"/>
            <a:ext cx="5486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47761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Cold Intolerance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6804" name="Picture 4" descr="co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200"/>
            <a:ext cx="6019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863866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anorexiafaqdia2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025367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ln w="57150"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>
                <a:latin typeface="Berlin Sans FB" pitchFamily="34" charset="0"/>
              </a:rPr>
              <a:t>#9: Bulimia Nervosa</a:t>
            </a:r>
            <a:endParaRPr lang="en-US" dirty="0">
              <a:latin typeface="Berlin Sans FB" pitchFamily="34" charset="0"/>
            </a:endParaRPr>
          </a:p>
        </p:txBody>
      </p:sp>
      <p:pic>
        <p:nvPicPr>
          <p:cNvPr id="4" name="Picture 2" descr="http://1.bp.blogspot.com/_SIm3S-tDysc/TALNUYkbQuI/AAAAAAAAAi0/4nvWLeY40Rs/s1600/bulimia.jpg"/>
          <p:cNvPicPr>
            <a:picLocks noChangeAspect="1" noChangeArrowheads="1"/>
          </p:cNvPicPr>
          <p:nvPr/>
        </p:nvPicPr>
        <p:blipFill>
          <a:blip r:embed="rId2" cstate="print"/>
          <a:srcRect t="7175"/>
          <a:stretch>
            <a:fillRect/>
          </a:stretch>
        </p:blipFill>
        <p:spPr bwMode="auto">
          <a:xfrm>
            <a:off x="281050" y="3200400"/>
            <a:ext cx="3605149" cy="29718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5" name="Picture 8" descr="http://thesituationist.files.wordpress.com/2007/05/bulimia.jpg?w=400&amp;h=400&amp;h=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00400"/>
            <a:ext cx="3810000" cy="18288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6" name="Picture 4" descr="http://drdavidwohl.com/images/bulemia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2525" y="5242560"/>
            <a:ext cx="3028949" cy="137160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09954" y="1447800"/>
            <a:ext cx="76434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Binging and </a:t>
            </a:r>
            <a:r>
              <a:rPr lang="en-US" sz="2000" dirty="0"/>
              <a:t>purging, or consuming a large amount of food in a short amount of time followed by an attempt to rid oneself of the food consumed (purging), typically by </a:t>
            </a:r>
            <a:r>
              <a:rPr lang="en-US" sz="2000" dirty="0" smtClean="0"/>
              <a:t>vomiting,  </a:t>
            </a:r>
            <a:r>
              <a:rPr lang="en-US" sz="2000" dirty="0"/>
              <a:t>taking a </a:t>
            </a:r>
            <a:r>
              <a:rPr lang="en-US" sz="2000" dirty="0" smtClean="0"/>
              <a:t>laxative, ,</a:t>
            </a:r>
            <a:r>
              <a:rPr lang="en-US" sz="2000" dirty="0"/>
              <a:t> </a:t>
            </a:r>
            <a:r>
              <a:rPr lang="en-US" sz="2000" dirty="0" smtClean="0"/>
              <a:t>diuretic</a:t>
            </a:r>
            <a:r>
              <a:rPr lang="en-US" sz="2000" dirty="0"/>
              <a:t>, or stimulant, and/or excessive exercise, because of an extensive concern for body weight</a:t>
            </a:r>
            <a:r>
              <a:rPr lang="en-US" sz="2000" dirty="0" smtClean="0"/>
              <a:t>.</a:t>
            </a:r>
            <a:endParaRPr lang="en-US" sz="20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1623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9092" name="Picture 4" descr="Bulimia%20copy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7841782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" pitchFamily="34" charset="0"/>
              </a:rPr>
              <a:t>Warning Signs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Trebuchet MS" pitchFamily="34" charset="0"/>
              </a:rPr>
              <a:t>Buys large amounts of </a:t>
            </a:r>
            <a:r>
              <a:rPr lang="en-US" sz="2400" dirty="0" smtClean="0">
                <a:latin typeface="Trebuchet MS" pitchFamily="34" charset="0"/>
              </a:rPr>
              <a:t>food</a:t>
            </a:r>
          </a:p>
          <a:p>
            <a:pPr marL="0" indent="0">
              <a:buNone/>
            </a:pPr>
            <a:endParaRPr lang="en-US" sz="2400" dirty="0">
              <a:latin typeface="Trebuchet MS" pitchFamily="34" charset="0"/>
            </a:endParaRPr>
          </a:p>
          <a:p>
            <a:r>
              <a:rPr lang="en-US" sz="2400" dirty="0">
                <a:latin typeface="Trebuchet MS" pitchFamily="34" charset="0"/>
              </a:rPr>
              <a:t>Eats secretly, missing food, and skips </a:t>
            </a:r>
            <a:r>
              <a:rPr lang="en-US" sz="2400" dirty="0" smtClean="0">
                <a:latin typeface="Trebuchet MS" pitchFamily="34" charset="0"/>
              </a:rPr>
              <a:t>meals</a:t>
            </a:r>
          </a:p>
          <a:p>
            <a:pPr marL="0" indent="0">
              <a:buNone/>
            </a:pPr>
            <a:endParaRPr lang="en-US" sz="2400" dirty="0">
              <a:latin typeface="Trebuchet MS" pitchFamily="34" charset="0"/>
            </a:endParaRPr>
          </a:p>
          <a:p>
            <a:r>
              <a:rPr lang="en-US" sz="2400" dirty="0">
                <a:latin typeface="Trebuchet MS" pitchFamily="34" charset="0"/>
              </a:rPr>
              <a:t>Weight fluctuation </a:t>
            </a:r>
            <a:endParaRPr lang="en-US" sz="2400" dirty="0" smtClean="0">
              <a:latin typeface="Trebuchet MS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Trebuchet MS" pitchFamily="34" charset="0"/>
            </a:endParaRPr>
          </a:p>
          <a:p>
            <a:r>
              <a:rPr lang="en-US" sz="2400" dirty="0" smtClean="0">
                <a:latin typeface="Trebuchet MS" pitchFamily="34" charset="0"/>
              </a:rPr>
              <a:t>Excessive </a:t>
            </a:r>
            <a:r>
              <a:rPr lang="en-US" sz="2400" dirty="0">
                <a:latin typeface="Trebuchet MS" pitchFamily="34" charset="0"/>
              </a:rPr>
              <a:t>use of laxative, diet pills and </a:t>
            </a:r>
            <a:r>
              <a:rPr lang="en-US" sz="2400" dirty="0" smtClean="0">
                <a:latin typeface="Trebuchet MS" pitchFamily="34" charset="0"/>
              </a:rPr>
              <a:t>exercise</a:t>
            </a:r>
          </a:p>
          <a:p>
            <a:pPr marL="0" indent="0">
              <a:buNone/>
            </a:pPr>
            <a:endParaRPr lang="en-US" sz="2400" dirty="0" smtClean="0">
              <a:latin typeface="Trebuchet MS" pitchFamily="34" charset="0"/>
            </a:endParaRPr>
          </a:p>
          <a:p>
            <a:r>
              <a:rPr lang="en-US" sz="2400" dirty="0" smtClean="0">
                <a:latin typeface="Trebuchet MS" pitchFamily="34" charset="0"/>
              </a:rPr>
              <a:t>Uncontrolled binging</a:t>
            </a:r>
          </a:p>
          <a:p>
            <a:pPr marL="0" indent="0">
              <a:buNone/>
            </a:pPr>
            <a:endParaRPr lang="en-US" sz="2400" dirty="0">
              <a:latin typeface="Trebuchet MS" pitchFamily="34" charset="0"/>
            </a:endParaRPr>
          </a:p>
          <a:p>
            <a:r>
              <a:rPr lang="en-US" sz="2400" dirty="0">
                <a:latin typeface="Trebuchet MS" pitchFamily="34" charset="0"/>
              </a:rPr>
              <a:t>Low impulse to control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21" y="1676401"/>
            <a:ext cx="3396169" cy="420052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819400" y="1219200"/>
            <a:ext cx="34290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45874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3581400" cy="825500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 smtClean="0">
                <a:latin typeface="Berlin Sans FB" pitchFamily="34" charset="0"/>
              </a:rPr>
              <a:t>Health Risks </a:t>
            </a:r>
            <a:endParaRPr lang="en-US" sz="4000" b="0" dirty="0">
              <a:latin typeface="Berlin Sans FB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3657600" cy="504190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Berlin Sans FB" pitchFamily="34" charset="0"/>
              </a:rPr>
              <a:t>Stomach Rupture </a:t>
            </a:r>
          </a:p>
          <a:p>
            <a:endParaRPr lang="en-US" sz="2000" dirty="0" smtClean="0">
              <a:latin typeface="Berlin Sans FB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Berlin Sans FB" pitchFamily="34" charset="0"/>
              </a:rPr>
              <a:t>Tooth decay/erosion</a:t>
            </a:r>
          </a:p>
          <a:p>
            <a:endParaRPr lang="en-US" sz="2000" dirty="0" smtClean="0">
              <a:latin typeface="Berlin Sans FB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Berlin Sans FB" pitchFamily="34" charset="0"/>
              </a:rPr>
              <a:t>Loss of fluids</a:t>
            </a:r>
          </a:p>
          <a:p>
            <a:endParaRPr lang="en-US" sz="2000" dirty="0" smtClean="0">
              <a:latin typeface="Berlin Sans FB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Berlin Sans FB" pitchFamily="34" charset="0"/>
              </a:rPr>
              <a:t>Risks of seizures</a:t>
            </a:r>
          </a:p>
          <a:p>
            <a:endParaRPr lang="en-US" sz="2000" dirty="0" smtClean="0">
              <a:latin typeface="Berlin Sans FB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Berlin Sans FB" pitchFamily="34" charset="0"/>
              </a:rPr>
              <a:t>Esophageal inflammation</a:t>
            </a:r>
          </a:p>
          <a:p>
            <a:endParaRPr lang="en-US" sz="2000" dirty="0" smtClean="0">
              <a:latin typeface="Berlin Sans FB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Berlin Sans FB" pitchFamily="34" charset="0"/>
              </a:rPr>
              <a:t>Irregular bowel movements</a:t>
            </a:r>
          </a:p>
          <a:p>
            <a:endParaRPr lang="en-US" sz="2000" dirty="0" smtClean="0">
              <a:latin typeface="Berlin Sans FB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Berlin Sans FB" pitchFamily="34" charset="0"/>
              </a:rPr>
              <a:t>Chronic sore throats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t="901" r="1904" b="2702"/>
          <a:stretch/>
        </p:blipFill>
        <p:spPr bwMode="auto">
          <a:xfrm>
            <a:off x="4394200" y="558800"/>
            <a:ext cx="4203700" cy="2717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81000" y="990600"/>
            <a:ext cx="35052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8" b="7389"/>
          <a:stretch/>
        </p:blipFill>
        <p:spPr bwMode="auto">
          <a:xfrm>
            <a:off x="4495800" y="3854669"/>
            <a:ext cx="3962400" cy="213622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06173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7044" name="Picture 4" descr="bulimia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934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8830472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accent4"/>
            </a:solidFill>
          </a:ln>
        </p:spPr>
        <p:txBody>
          <a:bodyPr/>
          <a:lstStyle/>
          <a:p>
            <a:r>
              <a:rPr lang="en-US" dirty="0" smtClean="0">
                <a:latin typeface="Berlin Sans FB" pitchFamily="34" charset="0"/>
              </a:rPr>
              <a:t>What is a </a:t>
            </a:r>
            <a:r>
              <a:rPr lang="en-US" b="1" dirty="0" smtClean="0">
                <a:latin typeface="Berlin Sans FB" pitchFamily="34" charset="0"/>
              </a:rPr>
              <a:t>mental illness</a:t>
            </a:r>
            <a:r>
              <a:rPr lang="en-US" dirty="0" smtClean="0">
                <a:latin typeface="Berlin Sans FB" pitchFamily="34" charset="0"/>
              </a:rPr>
              <a:t>?  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Berlin Sans FB" pitchFamily="34" charset="0"/>
              </a:rPr>
              <a:t>Patterns of _______ or behavior, that cause a person significant _______ pain or prevents normal functioning.</a:t>
            </a:r>
          </a:p>
          <a:p>
            <a:endParaRPr lang="en-US" dirty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Answers: thinking &amp; emotional </a:t>
            </a:r>
          </a:p>
          <a:p>
            <a:endParaRPr lang="en-US" dirty="0">
              <a:latin typeface="Berlin Sans FB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Berlin Sans FB" pitchFamily="34" charset="0"/>
              </a:rPr>
              <a:t>(Illness</a:t>
            </a:r>
            <a:r>
              <a:rPr lang="en-US" dirty="0">
                <a:latin typeface="Berlin Sans FB" pitchFamily="34" charset="0"/>
              </a:rPr>
              <a:t>:  a disease or period of sickness affecting the body or </a:t>
            </a:r>
            <a:r>
              <a:rPr lang="en-US" dirty="0" smtClean="0">
                <a:latin typeface="Berlin Sans FB" pitchFamily="34" charset="0"/>
              </a:rPr>
              <a:t>mind.)</a:t>
            </a:r>
            <a:endParaRPr lang="en-US" dirty="0">
              <a:latin typeface="Berlin Sans FB" pitchFamily="34" charset="0"/>
            </a:endParaRPr>
          </a:p>
          <a:p>
            <a:pPr marL="0" indent="0">
              <a:buNone/>
            </a:pPr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7958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#10: Post </a:t>
            </a:r>
            <a:r>
              <a:rPr lang="en-US" dirty="0" smtClean="0"/>
              <a:t>Traumatic Stress Disorder </a:t>
            </a:r>
            <a:br>
              <a:rPr lang="en-US" dirty="0" smtClean="0"/>
            </a:br>
            <a:r>
              <a:rPr lang="en-US" dirty="0" smtClean="0"/>
              <a:t>(PTSD) </a:t>
            </a:r>
            <a:r>
              <a:rPr lang="en-US" sz="2200" dirty="0" smtClean="0"/>
              <a:t>*This is not #’d on your </a:t>
            </a:r>
            <a:r>
              <a:rPr lang="en-US" sz="2200" dirty="0" err="1" smtClean="0"/>
              <a:t>w.sht</a:t>
            </a:r>
            <a:r>
              <a:rPr lang="en-US" sz="2200" dirty="0" smtClean="0"/>
              <a:t>. Write it off to the side.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ental </a:t>
            </a:r>
            <a:r>
              <a:rPr lang="en-US" dirty="0"/>
              <a:t>health condition that's triggered by a terrifying event — either experiencing it or witnessing it. Symptoms may include flashbacks, nightmares and severe anxiety, as well as uncontrollable thoughts about the event.</a:t>
            </a:r>
          </a:p>
        </p:txBody>
      </p:sp>
    </p:spTree>
    <p:extLst>
      <p:ext uri="{BB962C8B-B14F-4D97-AF65-F5344CB8AC3E}">
        <p14:creationId xmlns:p14="http://schemas.microsoft.com/office/powerpoint/2010/main" val="2183869001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4800" dirty="0" smtClean="0">
                <a:latin typeface="Berlin Sans FB" pitchFamily="34" charset="0"/>
              </a:rPr>
              <a:t>#</a:t>
            </a:r>
            <a:r>
              <a:rPr lang="en-US" sz="4800" dirty="0" smtClean="0">
                <a:latin typeface="Berlin Sans FB" pitchFamily="34" charset="0"/>
              </a:rPr>
              <a:t>11: </a:t>
            </a:r>
            <a:r>
              <a:rPr lang="en-US" sz="4800" dirty="0" smtClean="0">
                <a:latin typeface="Berlin Sans FB" pitchFamily="34" charset="0"/>
              </a:rPr>
              <a:t>Self-Harm </a:t>
            </a:r>
            <a:endParaRPr lang="en-US" sz="4800" dirty="0"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82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>
                <a:latin typeface="Trebuchet MS" pitchFamily="34" charset="0"/>
              </a:rPr>
              <a:t>The act of attempting to alter a mood state by inflicting physical harm that is serious enough to cause tissue damage to one’s body</a:t>
            </a:r>
          </a:p>
          <a:p>
            <a:pPr marL="0" indent="0" algn="ctr">
              <a:buNone/>
            </a:pPr>
            <a:endParaRPr lang="en-US" sz="2800" dirty="0">
              <a:latin typeface="Trebuchet MS" pitchFamily="34" charset="0"/>
            </a:endParaRPr>
          </a:p>
        </p:txBody>
      </p:sp>
      <p:pic>
        <p:nvPicPr>
          <p:cNvPr id="4" name="Picture 4" descr="leftarm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971800"/>
            <a:ext cx="3962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780501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" pitchFamily="34" charset="0"/>
              </a:rPr>
              <a:t>Common Behaviors 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Berlin Sans FB" pitchFamily="34" charset="0"/>
              </a:rPr>
              <a:t>Cutting</a:t>
            </a:r>
          </a:p>
          <a:p>
            <a:endParaRPr lang="en-US" dirty="0" smtClean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Burning</a:t>
            </a:r>
          </a:p>
          <a:p>
            <a:endParaRPr lang="en-US" dirty="0" smtClean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Head-banging</a:t>
            </a:r>
          </a:p>
          <a:p>
            <a:endParaRPr lang="en-US" dirty="0" smtClean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Carving</a:t>
            </a:r>
          </a:p>
          <a:p>
            <a:endParaRPr lang="en-US" dirty="0" smtClean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Scratching </a:t>
            </a:r>
          </a:p>
          <a:p>
            <a:endParaRPr lang="en-US" dirty="0" smtClean="0">
              <a:latin typeface="Trebuchet MS" pitchFamily="34" charset="0"/>
            </a:endParaRPr>
          </a:p>
          <a:p>
            <a:endParaRPr lang="en-US" dirty="0" smtClean="0">
              <a:latin typeface="Trebuchet MS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Berlin Sans FB" pitchFamily="34" charset="0"/>
              </a:rPr>
              <a:t>Bruising or </a:t>
            </a:r>
            <a:r>
              <a:rPr lang="en-US" dirty="0" smtClean="0">
                <a:latin typeface="Berlin Sans FB" pitchFamily="34" charset="0"/>
              </a:rPr>
              <a:t>hitting</a:t>
            </a:r>
          </a:p>
          <a:p>
            <a:pPr marL="0" indent="0">
              <a:buNone/>
            </a:pPr>
            <a:endParaRPr lang="en-US" dirty="0" smtClean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Biting </a:t>
            </a:r>
          </a:p>
          <a:p>
            <a:pPr marL="0" indent="0">
              <a:buNone/>
            </a:pPr>
            <a:endParaRPr lang="en-US" dirty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Picking of skin</a:t>
            </a:r>
          </a:p>
          <a:p>
            <a:pPr marL="0" indent="0">
              <a:buNone/>
            </a:pPr>
            <a:endParaRPr lang="en-US" dirty="0" smtClean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Pulling of hair </a:t>
            </a:r>
          </a:p>
          <a:p>
            <a:pPr marL="0" indent="0">
              <a:buNone/>
            </a:pPr>
            <a:endParaRPr lang="en-US" dirty="0" smtClean="0">
              <a:latin typeface="Berlin Sans FB" pitchFamily="34" charset="0"/>
            </a:endParaRPr>
          </a:p>
          <a:p>
            <a:r>
              <a:rPr lang="en-US" dirty="0" smtClean="0">
                <a:latin typeface="Berlin Sans FB" pitchFamily="34" charset="0"/>
              </a:rPr>
              <a:t>Bone-breaking</a:t>
            </a:r>
            <a:endParaRPr lang="en-US" dirty="0">
              <a:latin typeface="Berlin Sans FB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286000" y="1143000"/>
            <a:ext cx="4572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03353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1000"/>
            <a:ext cx="4419600" cy="5745163"/>
          </a:xfrm>
        </p:spPr>
        <p:txBody>
          <a:bodyPr/>
          <a:lstStyle/>
          <a:p>
            <a:r>
              <a:rPr lang="en-US" dirty="0" smtClean="0">
                <a:latin typeface="Trebuchet MS" pitchFamily="34" charset="0"/>
              </a:rPr>
              <a:t>Escape from emptiness and depression</a:t>
            </a:r>
          </a:p>
          <a:p>
            <a:endParaRPr lang="en-US" dirty="0" smtClean="0">
              <a:latin typeface="Trebuchet MS" pitchFamily="34" charset="0"/>
            </a:endParaRPr>
          </a:p>
          <a:p>
            <a:r>
              <a:rPr lang="en-US" dirty="0" smtClean="0">
                <a:latin typeface="Trebuchet MS" pitchFamily="34" charset="0"/>
              </a:rPr>
              <a:t>Provides relief</a:t>
            </a:r>
          </a:p>
          <a:p>
            <a:endParaRPr lang="en-US" dirty="0" smtClean="0">
              <a:latin typeface="Trebuchet MS" pitchFamily="34" charset="0"/>
            </a:endParaRPr>
          </a:p>
          <a:p>
            <a:r>
              <a:rPr lang="en-US" dirty="0" smtClean="0">
                <a:latin typeface="Trebuchet MS" pitchFamily="34" charset="0"/>
              </a:rPr>
              <a:t>Relieves anger </a:t>
            </a:r>
          </a:p>
          <a:p>
            <a:endParaRPr lang="en-US" dirty="0" smtClean="0">
              <a:latin typeface="Trebuchet MS" pitchFamily="34" charset="0"/>
            </a:endParaRPr>
          </a:p>
          <a:p>
            <a:r>
              <a:rPr lang="en-US" dirty="0" smtClean="0">
                <a:latin typeface="Trebuchet MS" pitchFamily="34" charset="0"/>
              </a:rPr>
              <a:t>Escapes numbness</a:t>
            </a:r>
          </a:p>
          <a:p>
            <a:endParaRPr lang="en-US" dirty="0">
              <a:latin typeface="Trebuchet MS" pitchFamily="34" charset="0"/>
            </a:endParaRPr>
          </a:p>
          <a:p>
            <a:r>
              <a:rPr lang="en-US" dirty="0" smtClean="0">
                <a:latin typeface="Trebuchet MS" pitchFamily="34" charset="0"/>
              </a:rPr>
              <a:t>Reality 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 t="2053" r="6900" b="3878"/>
          <a:stretch/>
        </p:blipFill>
        <p:spPr bwMode="auto">
          <a:xfrm>
            <a:off x="228600" y="304800"/>
            <a:ext cx="4373504" cy="63055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606259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Berlin Sans FB" pitchFamily="34" charset="0"/>
              </a:rPr>
              <a:t>#</a:t>
            </a:r>
            <a:r>
              <a:rPr lang="en-US" dirty="0" smtClean="0">
                <a:latin typeface="Berlin Sans FB" pitchFamily="34" charset="0"/>
              </a:rPr>
              <a:t>12: </a:t>
            </a:r>
            <a:r>
              <a:rPr lang="en-US" dirty="0" smtClean="0">
                <a:latin typeface="Berlin Sans FB" pitchFamily="34" charset="0"/>
              </a:rPr>
              <a:t>Depression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Berlin Sans FB" pitchFamily="34" charset="0"/>
              </a:rPr>
              <a:t>Emotional disorders primarily involving sadness, dependency and depression </a:t>
            </a:r>
          </a:p>
          <a:p>
            <a:pPr marL="0" indent="0">
              <a:buNone/>
            </a:pPr>
            <a:endParaRPr lang="en-US" dirty="0" smtClean="0">
              <a:latin typeface="Berlin Sans FB" pitchFamily="34" charset="0"/>
            </a:endParaRPr>
          </a:p>
          <a:p>
            <a:pPr lvl="1"/>
            <a:r>
              <a:rPr lang="en-US" dirty="0" smtClean="0">
                <a:latin typeface="Berlin Sans FB" pitchFamily="34" charset="0"/>
              </a:rPr>
              <a:t>Dejection, hopelessness, inability to feel pleasure or to take interest</a:t>
            </a:r>
          </a:p>
          <a:p>
            <a:pPr marL="457200" lvl="1" indent="0">
              <a:buNone/>
            </a:pPr>
            <a:endParaRPr lang="en-US" dirty="0" smtClean="0">
              <a:latin typeface="Berlin Sans FB" pitchFamily="34" charset="0"/>
            </a:endParaRPr>
          </a:p>
          <a:p>
            <a:pPr lvl="1"/>
            <a:r>
              <a:rPr lang="en-US" dirty="0" smtClean="0">
                <a:latin typeface="Berlin Sans FB" pitchFamily="34" charset="0"/>
              </a:rPr>
              <a:t>Needs medical attention </a:t>
            </a:r>
          </a:p>
          <a:p>
            <a:pPr marL="457200" lvl="1" indent="0">
              <a:buNone/>
            </a:pPr>
            <a:endParaRPr lang="en-US" dirty="0" smtClean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786301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7" descr="han_0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048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b="1" smtClean="0"/>
              <a:t>        Depression: </a:t>
            </a:r>
          </a:p>
        </p:txBody>
      </p:sp>
      <p:sp>
        <p:nvSpPr>
          <p:cNvPr id="108548" name="Rectangle 10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000" smtClean="0"/>
          </a:p>
          <a:p>
            <a:pPr eaLnBrk="1" hangingPunct="1">
              <a:lnSpc>
                <a:spcPct val="90000"/>
              </a:lnSpc>
            </a:pPr>
            <a:endParaRPr lang="en-US" sz="2000" smtClean="0"/>
          </a:p>
          <a:p>
            <a:pPr eaLnBrk="1" hangingPunct="1">
              <a:lnSpc>
                <a:spcPct val="90000"/>
              </a:lnSpc>
            </a:pPr>
            <a:endParaRPr lang="en-US" sz="200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4800" b="1" smtClean="0"/>
              <a:t>“JUST SNAP OUT OF IT!”</a:t>
            </a:r>
          </a:p>
        </p:txBody>
      </p:sp>
    </p:spTree>
    <p:extLst>
      <p:ext uri="{BB962C8B-B14F-4D97-AF65-F5344CB8AC3E}">
        <p14:creationId xmlns:p14="http://schemas.microsoft.com/office/powerpoint/2010/main" val="360190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76200" y="7620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0" i="1" dirty="0">
                <a:latin typeface="Berlin Sans FB" pitchFamily="34" charset="0"/>
              </a:rPr>
              <a:t>S</a:t>
            </a:r>
            <a:r>
              <a:rPr lang="en-US" sz="4400" b="0" dirty="0">
                <a:latin typeface="Berlin Sans FB" pitchFamily="34" charset="0"/>
              </a:rPr>
              <a:t>napping out of depression is as likely as talking yourself out of a heart attack.</a:t>
            </a:r>
            <a:r>
              <a:rPr lang="en-US" sz="3200" b="0" dirty="0">
                <a:latin typeface="Berlin Sans FB" pitchFamily="34" charset="0"/>
              </a:rPr>
              <a:t> </a:t>
            </a:r>
          </a:p>
          <a:p>
            <a:endParaRPr lang="en-US" sz="3200" b="0" dirty="0">
              <a:latin typeface="Berlin Sans FB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b="0" dirty="0" smtClean="0">
                <a:latin typeface="Berlin Sans FB" pitchFamily="34" charset="0"/>
              </a:rPr>
              <a:t>Depression </a:t>
            </a:r>
            <a:r>
              <a:rPr lang="en-US" sz="3200" b="0" dirty="0">
                <a:latin typeface="Berlin Sans FB" pitchFamily="34" charset="0"/>
              </a:rPr>
              <a:t>is a serious illness that needs medical attention. </a:t>
            </a:r>
            <a:endParaRPr lang="en-US" sz="3200" b="0" dirty="0" smtClean="0">
              <a:latin typeface="Berlin Sans FB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smtClean="0">
                <a:latin typeface="Berlin Sans FB" pitchFamily="34" charset="0"/>
              </a:rPr>
              <a:t>If someone is experiencing mild depression for 2 weeks, they should seek help.</a:t>
            </a:r>
            <a:endParaRPr lang="en-US" sz="3200" b="0" dirty="0">
              <a:latin typeface="Berlin Sans FB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b="0" dirty="0" smtClean="0">
                <a:latin typeface="Berlin Sans FB" pitchFamily="34" charset="0"/>
              </a:rPr>
              <a:t>Left </a:t>
            </a:r>
            <a:r>
              <a:rPr lang="en-US" sz="3200" b="0" dirty="0">
                <a:latin typeface="Berlin Sans FB" pitchFamily="34" charset="0"/>
              </a:rPr>
              <a:t>untreated, depression can lead to suicide.</a:t>
            </a:r>
          </a:p>
          <a:p>
            <a:r>
              <a:rPr lang="en-US" sz="3200" b="0" dirty="0">
                <a:latin typeface="Berlin Sans FB" pitchFamily="34" charset="0"/>
              </a:rPr>
              <a:t>Fortunately, depression can be treated and lives</a:t>
            </a:r>
          </a:p>
          <a:p>
            <a:r>
              <a:rPr lang="en-US" sz="3200" b="0" dirty="0">
                <a:latin typeface="Berlin Sans FB" pitchFamily="34" charset="0"/>
              </a:rPr>
              <a:t>saved when symptoms are recognized</a:t>
            </a:r>
            <a:r>
              <a:rPr lang="en-US" sz="3200" b="0" dirty="0" smtClean="0">
                <a:latin typeface="Berlin Sans FB" pitchFamily="34" charset="0"/>
              </a:rPr>
              <a:t>.</a:t>
            </a:r>
          </a:p>
          <a:p>
            <a:endParaRPr lang="en-US" sz="3200" b="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121919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" pitchFamily="34" charset="0"/>
              </a:rPr>
              <a:t>Depression Symptoms 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Berlin Sans FB" pitchFamily="34" charset="0"/>
              </a:rPr>
              <a:t>Withdrawal from family and friends</a:t>
            </a:r>
          </a:p>
          <a:p>
            <a:r>
              <a:rPr lang="en-US" dirty="0" smtClean="0">
                <a:latin typeface="Berlin Sans FB" pitchFamily="34" charset="0"/>
              </a:rPr>
              <a:t>Drop in grades</a:t>
            </a:r>
          </a:p>
          <a:p>
            <a:r>
              <a:rPr lang="en-US" dirty="0" smtClean="0">
                <a:latin typeface="Berlin Sans FB" pitchFamily="34" charset="0"/>
              </a:rPr>
              <a:t>Change in eating &amp; sleeping patterns</a:t>
            </a:r>
          </a:p>
          <a:p>
            <a:r>
              <a:rPr lang="en-US" dirty="0" smtClean="0">
                <a:latin typeface="Berlin Sans FB" pitchFamily="34" charset="0"/>
              </a:rPr>
              <a:t>Large weight gain or loss</a:t>
            </a:r>
          </a:p>
          <a:p>
            <a:r>
              <a:rPr lang="en-US" dirty="0" smtClean="0">
                <a:latin typeface="Berlin Sans FB" pitchFamily="34" charset="0"/>
              </a:rPr>
              <a:t>Unresolved grief over a loss </a:t>
            </a:r>
          </a:p>
          <a:p>
            <a:r>
              <a:rPr lang="en-US" dirty="0" smtClean="0">
                <a:latin typeface="Berlin Sans FB" pitchFamily="34" charset="0"/>
              </a:rPr>
              <a:t>Substance use </a:t>
            </a:r>
          </a:p>
          <a:p>
            <a:r>
              <a:rPr lang="en-US" dirty="0" smtClean="0">
                <a:latin typeface="Berlin Sans FB" pitchFamily="34" charset="0"/>
              </a:rPr>
              <a:t>Difficulty concentrating, remembering or making decision irritability or angry outburst </a:t>
            </a:r>
            <a:endParaRPr lang="en-US" dirty="0">
              <a:latin typeface="Berlin Sans FB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905000" y="1219200"/>
            <a:ext cx="5257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66752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latin typeface="Berlin Sans FB" pitchFamily="34" charset="0"/>
              </a:rPr>
              <a:t>12(a): </a:t>
            </a:r>
            <a:r>
              <a:rPr lang="en-US" dirty="0" smtClean="0">
                <a:latin typeface="Berlin Sans FB" pitchFamily="34" charset="0"/>
              </a:rPr>
              <a:t>Seasonal Affective Disorder (SAD)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Berlin Sans FB" pitchFamily="34" charset="0"/>
              </a:rPr>
              <a:t>Depression that only occurs during the fall and winter months</a:t>
            </a:r>
            <a:endParaRPr lang="en-US" dirty="0">
              <a:latin typeface="Berlin Sans FB" pitchFamily="34" charset="0"/>
            </a:endParaRPr>
          </a:p>
          <a:p>
            <a:pPr lvl="1"/>
            <a:r>
              <a:rPr lang="en-US" dirty="0" smtClean="0">
                <a:latin typeface="Berlin Sans FB" pitchFamily="34" charset="0"/>
              </a:rPr>
              <a:t>Oversleeping/difficulty staying awake </a:t>
            </a:r>
          </a:p>
          <a:p>
            <a:pPr lvl="1"/>
            <a:r>
              <a:rPr lang="en-US" dirty="0" smtClean="0">
                <a:latin typeface="Berlin Sans FB" pitchFamily="34" charset="0"/>
              </a:rPr>
              <a:t>Fatigue </a:t>
            </a:r>
          </a:p>
          <a:p>
            <a:pPr lvl="1"/>
            <a:r>
              <a:rPr lang="en-US" dirty="0" smtClean="0">
                <a:latin typeface="Berlin Sans FB" pitchFamily="34" charset="0"/>
              </a:rPr>
              <a:t>Social withdrawal</a:t>
            </a:r>
          </a:p>
          <a:p>
            <a:pPr lvl="1"/>
            <a:r>
              <a:rPr lang="en-US" dirty="0" smtClean="0">
                <a:latin typeface="Berlin Sans FB" pitchFamily="34" charset="0"/>
              </a:rPr>
              <a:t>Inability to cope</a:t>
            </a:r>
          </a:p>
          <a:p>
            <a:pPr lvl="1"/>
            <a:endParaRPr lang="en-US" dirty="0">
              <a:latin typeface="Berlin Sans FB" pitchFamily="34" charset="0"/>
            </a:endParaRPr>
          </a:p>
          <a:p>
            <a:pPr marL="0" indent="0">
              <a:buNone/>
            </a:pPr>
            <a:endParaRPr lang="en-US" dirty="0" smtClean="0">
              <a:latin typeface="Berlin Sans FB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29000"/>
            <a:ext cx="43815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324821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ln w="5715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mtClean="0">
                <a:latin typeface="Berlin Sans FB" pitchFamily="34" charset="0"/>
              </a:rPr>
              <a:t>#</a:t>
            </a:r>
            <a:r>
              <a:rPr lang="en-US" smtClean="0">
                <a:latin typeface="Berlin Sans FB" pitchFamily="34" charset="0"/>
              </a:rPr>
              <a:t>12(b): </a:t>
            </a:r>
            <a:r>
              <a:rPr lang="en-US" dirty="0" smtClean="0">
                <a:latin typeface="Berlin Sans FB" pitchFamily="34" charset="0"/>
              </a:rPr>
              <a:t>Bipolar Disorder </a:t>
            </a:r>
            <a:br>
              <a:rPr lang="en-US" dirty="0" smtClean="0">
                <a:latin typeface="Berlin Sans FB" pitchFamily="34" charset="0"/>
              </a:rPr>
            </a:br>
            <a:r>
              <a:rPr lang="en-US" sz="2800" dirty="0" smtClean="0">
                <a:latin typeface="Berlin Sans FB" pitchFamily="34" charset="0"/>
              </a:rPr>
              <a:t>aka: Manic Depression</a:t>
            </a:r>
            <a:endParaRPr lang="en-US" sz="2800" dirty="0">
              <a:latin typeface="Berlin Sans FB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4040188" cy="609599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latin typeface="Trebuchet MS" pitchFamily="34" charset="0"/>
              </a:rPr>
              <a:t>Depressive Symptoms: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590799"/>
            <a:ext cx="4040188" cy="35353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Berlin Sans FB" pitchFamily="34" charset="0"/>
              </a:rPr>
              <a:t>Loss of energy</a:t>
            </a:r>
          </a:p>
          <a:p>
            <a:r>
              <a:rPr lang="en-US" dirty="0" smtClean="0">
                <a:latin typeface="Berlin Sans FB" pitchFamily="34" charset="0"/>
              </a:rPr>
              <a:t>Feelings of worthlessness </a:t>
            </a:r>
          </a:p>
          <a:p>
            <a:r>
              <a:rPr lang="en-US" dirty="0" smtClean="0">
                <a:latin typeface="Berlin Sans FB" pitchFamily="34" charset="0"/>
              </a:rPr>
              <a:t>Difficulty concentrating</a:t>
            </a:r>
          </a:p>
          <a:p>
            <a:r>
              <a:rPr lang="en-US" dirty="0" smtClean="0">
                <a:latin typeface="Berlin Sans FB" pitchFamily="34" charset="0"/>
              </a:rPr>
              <a:t>Insomnia  </a:t>
            </a:r>
          </a:p>
          <a:p>
            <a:r>
              <a:rPr lang="en-US" dirty="0" smtClean="0">
                <a:latin typeface="Berlin Sans FB" pitchFamily="34" charset="0"/>
              </a:rPr>
              <a:t>Loss of interest </a:t>
            </a:r>
          </a:p>
          <a:p>
            <a:r>
              <a:rPr lang="en-US" dirty="0" smtClean="0">
                <a:latin typeface="Berlin Sans FB" pitchFamily="34" charset="0"/>
              </a:rPr>
              <a:t>Recurrent thoughts of death or suicide </a:t>
            </a:r>
          </a:p>
          <a:p>
            <a:pPr lvl="1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2133600"/>
            <a:ext cx="4041775" cy="533399"/>
          </a:xfrm>
        </p:spPr>
        <p:txBody>
          <a:bodyPr/>
          <a:lstStyle/>
          <a:p>
            <a:pPr algn="ctr"/>
            <a:r>
              <a:rPr lang="en-US" dirty="0" smtClean="0">
                <a:latin typeface="Trebuchet MS" pitchFamily="34" charset="0"/>
              </a:rPr>
              <a:t>Manic Symptoms: 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572000" y="2590800"/>
            <a:ext cx="4117975" cy="3417888"/>
          </a:xfrm>
        </p:spPr>
        <p:txBody>
          <a:bodyPr>
            <a:normAutofit/>
          </a:bodyPr>
          <a:lstStyle/>
          <a:p>
            <a:r>
              <a:rPr lang="en-US" sz="2300" dirty="0" smtClean="0">
                <a:latin typeface="Berlin Sans FB" pitchFamily="34" charset="0"/>
              </a:rPr>
              <a:t>Severe changes in mood</a:t>
            </a:r>
          </a:p>
          <a:p>
            <a:r>
              <a:rPr lang="en-US" sz="2300" dirty="0" smtClean="0">
                <a:latin typeface="Berlin Sans FB" pitchFamily="34" charset="0"/>
              </a:rPr>
              <a:t>Increased energy </a:t>
            </a:r>
          </a:p>
          <a:p>
            <a:r>
              <a:rPr lang="en-US" sz="2300" dirty="0" smtClean="0">
                <a:latin typeface="Berlin Sans FB" pitchFamily="34" charset="0"/>
              </a:rPr>
              <a:t>Decreased need for sleep</a:t>
            </a:r>
          </a:p>
          <a:p>
            <a:r>
              <a:rPr lang="en-US" sz="2300" dirty="0" smtClean="0">
                <a:latin typeface="Berlin Sans FB" pitchFamily="34" charset="0"/>
              </a:rPr>
              <a:t>Increased talking (too fast or too much)</a:t>
            </a:r>
          </a:p>
          <a:p>
            <a:r>
              <a:rPr lang="en-US" sz="2300" dirty="0" smtClean="0">
                <a:latin typeface="Berlin Sans FB" pitchFamily="34" charset="0"/>
              </a:rPr>
              <a:t>Disregard of risk </a:t>
            </a:r>
          </a:p>
          <a:p>
            <a:r>
              <a:rPr lang="en-US" sz="2300" dirty="0" smtClean="0">
                <a:latin typeface="Berlin Sans FB" pitchFamily="34" charset="0"/>
              </a:rPr>
              <a:t>Overly-inflated self-esteem </a:t>
            </a:r>
            <a:endParaRPr lang="en-US" sz="23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752712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image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174597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Small_Manic%20Depression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770076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Berlin Sans FB" pitchFamily="34" charset="0"/>
              </a:rPr>
              <a:t>Suicide </a:t>
            </a:r>
            <a:endParaRPr lang="en-US" dirty="0"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51054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Berlin Sans FB" pitchFamily="34" charset="0"/>
              </a:rPr>
              <a:t>#1 cause is: Untreated depression </a:t>
            </a:r>
          </a:p>
          <a:p>
            <a:pPr marL="0" indent="0">
              <a:buNone/>
            </a:pPr>
            <a:endParaRPr lang="en-US" sz="1800" dirty="0" smtClean="0">
              <a:latin typeface="Berlin Sans FB" pitchFamily="34" charset="0"/>
            </a:endParaRPr>
          </a:p>
          <a:p>
            <a:r>
              <a:rPr lang="en-US" sz="2800" b="1" dirty="0" smtClean="0">
                <a:latin typeface="Berlin Sans FB" pitchFamily="34" charset="0"/>
              </a:rPr>
              <a:t>3rd</a:t>
            </a:r>
            <a:r>
              <a:rPr lang="en-US" sz="2800" dirty="0" smtClean="0">
                <a:latin typeface="Berlin Sans FB" pitchFamily="34" charset="0"/>
              </a:rPr>
              <a:t> leading cause of death (15-24 yr. olds)</a:t>
            </a:r>
          </a:p>
          <a:p>
            <a:pPr marL="0" indent="0">
              <a:buNone/>
            </a:pPr>
            <a:endParaRPr lang="en-US" sz="1800" dirty="0">
              <a:latin typeface="Berlin Sans FB" pitchFamily="34" charset="0"/>
            </a:endParaRPr>
          </a:p>
          <a:p>
            <a:r>
              <a:rPr lang="en-US" sz="2800" dirty="0">
                <a:latin typeface="Berlin Sans FB" pitchFamily="34" charset="0"/>
              </a:rPr>
              <a:t>Most suicidal teens DO NOT WANT TO DIE, rather they feel it is the only way to end their pain</a:t>
            </a:r>
            <a:r>
              <a:rPr lang="en-US" sz="1800" b="1" dirty="0">
                <a:latin typeface="Berlin Sans FB" pitchFamily="34" charset="0"/>
              </a:rPr>
              <a:t>.</a:t>
            </a:r>
          </a:p>
          <a:p>
            <a:pPr marL="0" indent="0">
              <a:buNone/>
            </a:pPr>
            <a:endParaRPr lang="en-US" sz="1800" dirty="0" smtClean="0">
              <a:latin typeface="Berlin Sans FB" pitchFamily="34" charset="0"/>
            </a:endParaRPr>
          </a:p>
          <a:p>
            <a:r>
              <a:rPr lang="en-US" sz="2800" dirty="0">
                <a:latin typeface="Berlin Sans FB" pitchFamily="34" charset="0"/>
              </a:rPr>
              <a:t>9 out of 10 adolescents who commit suicide give </a:t>
            </a:r>
            <a:r>
              <a:rPr lang="en-US" sz="2800" u="sng" dirty="0" smtClean="0">
                <a:latin typeface="Berlin Sans FB" pitchFamily="34" charset="0"/>
              </a:rPr>
              <a:t>clues </a:t>
            </a:r>
            <a:r>
              <a:rPr lang="en-US" sz="2800" dirty="0" smtClean="0">
                <a:latin typeface="Berlin Sans FB" pitchFamily="34" charset="0"/>
              </a:rPr>
              <a:t>to </a:t>
            </a:r>
            <a:r>
              <a:rPr lang="en-US" sz="2800" dirty="0">
                <a:latin typeface="Berlin Sans FB" pitchFamily="34" charset="0"/>
              </a:rPr>
              <a:t>others before the suicide attempt! </a:t>
            </a:r>
            <a:r>
              <a:rPr lang="en-US" sz="2800" dirty="0" smtClean="0">
                <a:latin typeface="Berlin Sans FB" pitchFamily="34" charset="0"/>
              </a:rPr>
              <a:t>(only 10% show no warning signs).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505200" y="1143000"/>
            <a:ext cx="2057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89682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Berlin Sans FB" pitchFamily="34" charset="0"/>
              </a:rPr>
              <a:t>Suicide: Warning </a:t>
            </a:r>
            <a:r>
              <a:rPr lang="en-US" sz="4800" dirty="0">
                <a:latin typeface="Berlin Sans FB" pitchFamily="34" charset="0"/>
              </a:rPr>
              <a:t>S</a:t>
            </a:r>
            <a:r>
              <a:rPr lang="en-US" sz="4800" dirty="0" smtClean="0">
                <a:latin typeface="Berlin Sans FB" pitchFamily="34" charset="0"/>
              </a:rPr>
              <a:t>igns </a:t>
            </a:r>
            <a:endParaRPr lang="en-US" sz="4800" dirty="0"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smtClean="0">
                <a:latin typeface="Trebuchet MS" pitchFamily="34" charset="0"/>
              </a:rPr>
              <a:t>Giving away prized possessions</a:t>
            </a:r>
          </a:p>
          <a:p>
            <a:r>
              <a:rPr lang="en-US" sz="4400" dirty="0" smtClean="0">
                <a:latin typeface="Trebuchet MS" pitchFamily="34" charset="0"/>
              </a:rPr>
              <a:t>Feelings of despair, hopelessness</a:t>
            </a:r>
          </a:p>
          <a:p>
            <a:r>
              <a:rPr lang="en-US" sz="4400" dirty="0" smtClean="0">
                <a:latin typeface="Trebuchet MS" pitchFamily="34" charset="0"/>
              </a:rPr>
              <a:t>Threats to hurt oneself</a:t>
            </a:r>
          </a:p>
          <a:p>
            <a:r>
              <a:rPr lang="en-US" sz="4400" dirty="0" smtClean="0">
                <a:latin typeface="Trebuchet MS" pitchFamily="34" charset="0"/>
              </a:rPr>
              <a:t>Preoccupation with death </a:t>
            </a:r>
          </a:p>
          <a:p>
            <a:endParaRPr lang="en-US" dirty="0">
              <a:latin typeface="Trebuchet MS" pitchFamily="34" charset="0"/>
            </a:endParaRPr>
          </a:p>
          <a:p>
            <a:pPr marL="0" indent="0">
              <a:buNone/>
            </a:pPr>
            <a:endParaRPr lang="en-US" dirty="0" smtClean="0">
              <a:latin typeface="Trebuchet MS" pitchFamily="34" charset="0"/>
            </a:endParaRP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76400" y="1219200"/>
            <a:ext cx="579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635336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Crisis Text Line Support for Teens 24/7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1676400"/>
            <a:ext cx="8077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Text "LISTEN' to 741-741</a:t>
            </a:r>
          </a:p>
          <a:p>
            <a:r>
              <a:rPr lang="en-US" sz="3600" dirty="0"/>
              <a:t>CTL helps individuals in crisis by connecting them with a compassionate, trained listener through a toll-free texting service.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58348102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54" y="152400"/>
            <a:ext cx="9144000" cy="1371600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Berlin Sans FB" pitchFamily="34" charset="0"/>
              </a:rPr>
              <a:t>How you can </a:t>
            </a:r>
            <a:r>
              <a:rPr lang="en-US" sz="6600" b="1" dirty="0" smtClean="0">
                <a:solidFill>
                  <a:schemeClr val="bg1"/>
                </a:solidFill>
                <a:latin typeface="Berlin Sans FB" pitchFamily="34" charset="0"/>
              </a:rPr>
              <a:t>help</a:t>
            </a:r>
            <a:endParaRPr lang="en-US" sz="6600" b="1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0" y="1828800"/>
            <a:ext cx="3469320" cy="4724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09" y="1676400"/>
            <a:ext cx="3175591" cy="245610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43400"/>
            <a:ext cx="3535363" cy="2286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09618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You are part of the </a:t>
            </a:r>
            <a:r>
              <a:rPr lang="en-US" b="1" dirty="0" smtClean="0">
                <a:solidFill>
                  <a:schemeClr val="bg1"/>
                </a:solidFill>
                <a:latin typeface="Berlin Sans FB" pitchFamily="34" charset="0"/>
              </a:rPr>
              <a:t>PROBLEM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if you:</a:t>
            </a:r>
            <a:endParaRPr lang="en-US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rebuchet MS" pitchFamily="34" charset="0"/>
              </a:rPr>
              <a:t>Attempt to punish, threaten, bribe, or </a:t>
            </a:r>
            <a:r>
              <a:rPr lang="en-US" dirty="0" smtClean="0">
                <a:latin typeface="Trebuchet MS" pitchFamily="34" charset="0"/>
              </a:rPr>
              <a:t>preach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Trebuchet MS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rebuchet MS" pitchFamily="34" charset="0"/>
              </a:rPr>
              <a:t>Cover up or make excuses for their </a:t>
            </a:r>
            <a:r>
              <a:rPr lang="en-US" dirty="0" smtClean="0">
                <a:latin typeface="Trebuchet MS" pitchFamily="34" charset="0"/>
              </a:rPr>
              <a:t>behavior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Trebuchet MS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rebuchet MS" pitchFamily="34" charset="0"/>
              </a:rPr>
              <a:t>Take responsibility for the person </a:t>
            </a:r>
            <a:endParaRPr lang="en-US" dirty="0" smtClean="0">
              <a:latin typeface="Trebuchet MS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Trebuchet MS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rebuchet MS" pitchFamily="34" charset="0"/>
              </a:rPr>
              <a:t>Keep </a:t>
            </a:r>
            <a:r>
              <a:rPr lang="en-US" dirty="0">
                <a:latin typeface="Trebuchet MS" pitchFamily="34" charset="0"/>
              </a:rPr>
              <a:t>the problem to yourself and chose not to tell someone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92753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erlin Sans FB" pitchFamily="34" charset="0"/>
              </a:rPr>
              <a:t>You are part of the </a:t>
            </a:r>
            <a:r>
              <a:rPr lang="en-US" sz="4000" b="1" dirty="0" smtClean="0">
                <a:solidFill>
                  <a:schemeClr val="bg1"/>
                </a:solidFill>
                <a:latin typeface="Berlin Sans FB" pitchFamily="34" charset="0"/>
              </a:rPr>
              <a:t>SOLUTION</a:t>
            </a:r>
            <a:r>
              <a:rPr lang="en-US" sz="4000" dirty="0" smtClean="0">
                <a:solidFill>
                  <a:schemeClr val="bg1"/>
                </a:solidFill>
                <a:latin typeface="Berlin Sans FB" pitchFamily="34" charset="0"/>
              </a:rPr>
              <a:t> if you:</a:t>
            </a:r>
            <a:endParaRPr lang="en-US" sz="40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dirty="0">
                <a:latin typeface="Trebuchet MS" pitchFamily="34" charset="0"/>
              </a:rPr>
              <a:t>Remain calm, unemotional and factually honest in speaking to the person about your </a:t>
            </a:r>
            <a:r>
              <a:rPr lang="en-US" dirty="0" smtClean="0">
                <a:latin typeface="Trebuchet MS" pitchFamily="34" charset="0"/>
              </a:rPr>
              <a:t>concerns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Trebuchet MS" pitchFamily="34" charset="0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Trebuchet MS" pitchFamily="34" charset="0"/>
              </a:rPr>
              <a:t>Attend support </a:t>
            </a:r>
            <a:r>
              <a:rPr lang="en-US" dirty="0" smtClean="0">
                <a:latin typeface="Trebuchet MS" pitchFamily="34" charset="0"/>
              </a:rPr>
              <a:t>groups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Trebuchet MS" pitchFamily="34" charset="0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latin typeface="Trebuchet MS" pitchFamily="34" charset="0"/>
              </a:rPr>
              <a:t>Encourage </a:t>
            </a:r>
            <a:r>
              <a:rPr lang="en-US" dirty="0">
                <a:latin typeface="Trebuchet MS" pitchFamily="34" charset="0"/>
              </a:rPr>
              <a:t>your friend to seek </a:t>
            </a:r>
            <a:r>
              <a:rPr lang="en-US" dirty="0" smtClean="0">
                <a:latin typeface="Trebuchet MS" pitchFamily="34" charset="0"/>
              </a:rPr>
              <a:t>help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Trebuchet MS" pitchFamily="34" charset="0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Trebuchet MS" pitchFamily="34" charset="0"/>
              </a:rPr>
              <a:t>Do not cover up or avoid the situation and confront the person with your concerns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9964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4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Berlin Sans FB" pitchFamily="34" charset="0"/>
              </a:rPr>
              <a:t>STEPS to help someone with a mental illness:</a:t>
            </a:r>
            <a:endParaRPr lang="en-US" sz="48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dirty="0">
                <a:latin typeface="Trebuchet MS" pitchFamily="34" charset="0"/>
              </a:rPr>
              <a:t>1</a:t>
            </a:r>
            <a:r>
              <a:rPr lang="en-US" dirty="0" smtClean="0">
                <a:latin typeface="Trebuchet MS" pitchFamily="34" charset="0"/>
              </a:rPr>
              <a:t>. Share Concern Skill </a:t>
            </a:r>
          </a:p>
          <a:p>
            <a:pPr marL="914400" lvl="1" indent="-514350">
              <a:lnSpc>
                <a:spcPct val="80000"/>
              </a:lnSpc>
            </a:pPr>
            <a:r>
              <a:rPr lang="en-US" dirty="0" smtClean="0">
                <a:latin typeface="Trebuchet MS" pitchFamily="34" charset="0"/>
              </a:rPr>
              <a:t>I care/love…</a:t>
            </a:r>
          </a:p>
          <a:p>
            <a:pPr marL="914400" lvl="1" indent="-514350">
              <a:lnSpc>
                <a:spcPct val="80000"/>
              </a:lnSpc>
            </a:pPr>
            <a:r>
              <a:rPr lang="en-US" dirty="0" smtClean="0">
                <a:latin typeface="Trebuchet MS" pitchFamily="34" charset="0"/>
              </a:rPr>
              <a:t>I see… </a:t>
            </a:r>
          </a:p>
          <a:p>
            <a:pPr marL="914400" lvl="1" indent="-514350">
              <a:lnSpc>
                <a:spcPct val="80000"/>
              </a:lnSpc>
            </a:pPr>
            <a:r>
              <a:rPr lang="en-US" dirty="0" smtClean="0">
                <a:latin typeface="Trebuchet MS" pitchFamily="34" charset="0"/>
              </a:rPr>
              <a:t>I feel… </a:t>
            </a:r>
          </a:p>
          <a:p>
            <a:pPr marL="914400" lvl="1" indent="-514350">
              <a:lnSpc>
                <a:spcPct val="80000"/>
              </a:lnSpc>
            </a:pPr>
            <a:r>
              <a:rPr lang="en-US" dirty="0" smtClean="0">
                <a:latin typeface="Trebuchet MS" pitchFamily="34" charset="0"/>
              </a:rPr>
              <a:t>Listen – I want/would like, I will…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endParaRPr lang="en-US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dirty="0">
                <a:latin typeface="Trebuchet MS" pitchFamily="34" charset="0"/>
              </a:rPr>
              <a:t>2</a:t>
            </a:r>
            <a:r>
              <a:rPr lang="en-US" dirty="0" smtClean="0">
                <a:latin typeface="Trebuchet MS" pitchFamily="34" charset="0"/>
              </a:rPr>
              <a:t>. Ask the tough questions </a:t>
            </a:r>
          </a:p>
          <a:p>
            <a:pPr marL="914400" lvl="1" indent="-514350">
              <a:lnSpc>
                <a:spcPct val="80000"/>
              </a:lnSpc>
            </a:pPr>
            <a:r>
              <a:rPr lang="en-US" i="1" dirty="0" smtClean="0">
                <a:latin typeface="Trebuchet MS" pitchFamily="34" charset="0"/>
              </a:rPr>
              <a:t>“Are you depressed? Are you starving yourself?”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 smtClean="0">
              <a:latin typeface="Trebuchet MS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dirty="0">
                <a:latin typeface="Trebuchet MS" pitchFamily="34" charset="0"/>
              </a:rPr>
              <a:t>3</a:t>
            </a:r>
            <a:r>
              <a:rPr lang="en-US" dirty="0" smtClean="0">
                <a:latin typeface="Trebuchet MS" pitchFamily="34" charset="0"/>
              </a:rPr>
              <a:t>. Tell a trusted adult </a:t>
            </a:r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09304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Berlin Sans FB" pitchFamily="34" charset="0"/>
              </a:rPr>
              <a:t>Can you recover? </a:t>
            </a:r>
            <a:endParaRPr lang="en-US" sz="54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rebuchet MS" pitchFamily="34" charset="0"/>
              </a:rPr>
              <a:t>Mental disorders are </a:t>
            </a:r>
            <a:r>
              <a:rPr lang="en-US" b="1" dirty="0" smtClean="0">
                <a:latin typeface="Trebuchet MS" pitchFamily="34" charset="0"/>
              </a:rPr>
              <a:t>treatable</a:t>
            </a:r>
          </a:p>
          <a:p>
            <a:endParaRPr lang="en-US" b="1" dirty="0">
              <a:latin typeface="Trebuchet MS" pitchFamily="34" charset="0"/>
            </a:endParaRPr>
          </a:p>
          <a:p>
            <a:r>
              <a:rPr lang="en-US" u="sng" dirty="0" smtClean="0">
                <a:latin typeface="Trebuchet MS" pitchFamily="34" charset="0"/>
              </a:rPr>
              <a:t>Multidisciplinary</a:t>
            </a:r>
            <a:r>
              <a:rPr lang="en-US" dirty="0" smtClean="0">
                <a:latin typeface="Trebuchet MS" pitchFamily="34" charset="0"/>
              </a:rPr>
              <a:t> approach is required: </a:t>
            </a:r>
          </a:p>
          <a:p>
            <a:pPr lvl="1"/>
            <a:r>
              <a:rPr lang="en-US" dirty="0" smtClean="0">
                <a:latin typeface="Trebuchet MS" pitchFamily="34" charset="0"/>
              </a:rPr>
              <a:t>Physicians </a:t>
            </a:r>
          </a:p>
          <a:p>
            <a:pPr lvl="1"/>
            <a:r>
              <a:rPr lang="en-US" dirty="0" smtClean="0">
                <a:latin typeface="Trebuchet MS" pitchFamily="34" charset="0"/>
              </a:rPr>
              <a:t>Therapists/Counselors</a:t>
            </a:r>
          </a:p>
          <a:p>
            <a:pPr lvl="1"/>
            <a:r>
              <a:rPr lang="en-US" dirty="0" smtClean="0">
                <a:latin typeface="Trebuchet MS" pitchFamily="34" charset="0"/>
              </a:rPr>
              <a:t>Dieticians </a:t>
            </a:r>
          </a:p>
          <a:p>
            <a:pPr lvl="1"/>
            <a:r>
              <a:rPr lang="en-US" dirty="0" smtClean="0">
                <a:latin typeface="Trebuchet MS" pitchFamily="34" charset="0"/>
              </a:rPr>
              <a:t>Medications </a:t>
            </a:r>
          </a:p>
          <a:p>
            <a:pPr lvl="1"/>
            <a:endParaRPr lang="en-US" dirty="0">
              <a:latin typeface="Trebuchet MS" pitchFamily="34" charset="0"/>
            </a:endParaRPr>
          </a:p>
          <a:p>
            <a:pPr marL="0" indent="0">
              <a:buNone/>
            </a:pPr>
            <a:endParaRPr lang="en-US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218390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Berlin Sans FB" pitchFamily="34" charset="0"/>
              </a:rPr>
              <a:t>Prevention Strategies </a:t>
            </a:r>
            <a:endParaRPr lang="en-US" sz="48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Trebuchet MS" pitchFamily="34" charset="0"/>
              </a:rPr>
              <a:t>Share </a:t>
            </a:r>
            <a:r>
              <a:rPr lang="en-US" dirty="0">
                <a:latin typeface="Trebuchet MS" pitchFamily="34" charset="0"/>
              </a:rPr>
              <a:t>your feelings and emotions with someone you </a:t>
            </a:r>
            <a:r>
              <a:rPr lang="en-US" dirty="0" smtClean="0">
                <a:latin typeface="Trebuchet MS" pitchFamily="34" charset="0"/>
              </a:rPr>
              <a:t>trust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>
              <a:latin typeface="Trebuchet MS" pitchFamily="34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Trebuchet MS" pitchFamily="34" charset="0"/>
              </a:rPr>
              <a:t>U</a:t>
            </a:r>
            <a:r>
              <a:rPr lang="en-US" dirty="0" smtClean="0">
                <a:latin typeface="Trebuchet MS" pitchFamily="34" charset="0"/>
              </a:rPr>
              <a:t>se </a:t>
            </a:r>
            <a:r>
              <a:rPr lang="en-US" dirty="0">
                <a:latin typeface="Trebuchet MS" pitchFamily="34" charset="0"/>
              </a:rPr>
              <a:t>positive self </a:t>
            </a:r>
            <a:r>
              <a:rPr lang="en-US" dirty="0" smtClean="0">
                <a:latin typeface="Trebuchet MS" pitchFamily="34" charset="0"/>
              </a:rPr>
              <a:t>talk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>
              <a:latin typeface="Trebuchet MS" pitchFamily="34" charset="0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latin typeface="Trebuchet MS" pitchFamily="34" charset="0"/>
              </a:rPr>
              <a:t>Manage stress with </a:t>
            </a:r>
            <a:r>
              <a:rPr lang="en-US" i="1" dirty="0" smtClean="0">
                <a:latin typeface="Trebuchet MS" pitchFamily="34" charset="0"/>
              </a:rPr>
              <a:t>stress management skills</a:t>
            </a:r>
            <a:endParaRPr lang="en-US" i="1" dirty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latin typeface="Trebuchet MS" pitchFamily="34" charset="0"/>
              </a:rPr>
              <a:t>Use </a:t>
            </a:r>
            <a:r>
              <a:rPr lang="en-US" dirty="0" smtClean="0">
                <a:latin typeface="Trebuchet MS" pitchFamily="34" charset="0"/>
              </a:rPr>
              <a:t>healthy </a:t>
            </a:r>
            <a:r>
              <a:rPr lang="en-US" i="1" dirty="0" smtClean="0">
                <a:latin typeface="Trebuchet MS" pitchFamily="34" charset="0"/>
              </a:rPr>
              <a:t>decision making skills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>
              <a:latin typeface="Trebuchet MS" pitchFamily="34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Trebuchet MS" pitchFamily="34" charset="0"/>
              </a:rPr>
              <a:t>Use effective </a:t>
            </a:r>
            <a:r>
              <a:rPr lang="en-US" i="1" dirty="0" smtClean="0">
                <a:latin typeface="Trebuchet MS" pitchFamily="34" charset="0"/>
              </a:rPr>
              <a:t>communication skills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Trebuchet MS" pitchFamily="34" charset="0"/>
              </a:rPr>
              <a:t>“I Messages”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dirty="0">
              <a:latin typeface="Trebuchet MS" pitchFamily="34" charset="0"/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latin typeface="Trebuchet MS" pitchFamily="34" charset="0"/>
              </a:rPr>
              <a:t>KNOW</a:t>
            </a:r>
            <a:r>
              <a:rPr lang="en-US" dirty="0" smtClean="0">
                <a:latin typeface="Trebuchet MS" pitchFamily="34" charset="0"/>
              </a:rPr>
              <a:t> </a:t>
            </a:r>
            <a:r>
              <a:rPr lang="en-US" dirty="0">
                <a:latin typeface="Trebuchet MS" pitchFamily="34" charset="0"/>
              </a:rPr>
              <a:t>the signs and </a:t>
            </a:r>
            <a:r>
              <a:rPr lang="en-US" dirty="0" smtClean="0">
                <a:latin typeface="Trebuchet MS" pitchFamily="34" charset="0"/>
              </a:rPr>
              <a:t>symptoms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94741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accent4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latin typeface="Berlin Sans FB" pitchFamily="34" charset="0"/>
              </a:rPr>
              <a:t>General Causes of Mental </a:t>
            </a:r>
            <a:r>
              <a:rPr lang="en-US" dirty="0" err="1" smtClean="0">
                <a:latin typeface="Berlin Sans FB" pitchFamily="34" charset="0"/>
              </a:rPr>
              <a:t>Ilnesses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rebuchet MS" pitchFamily="34" charset="0"/>
              </a:rPr>
              <a:t>Inherited traits</a:t>
            </a:r>
          </a:p>
          <a:p>
            <a:pPr marL="457200" lvl="1" indent="0">
              <a:buNone/>
            </a:pPr>
            <a:endParaRPr lang="en-US" dirty="0" smtClean="0">
              <a:latin typeface="Trebuchet MS" pitchFamily="34" charset="0"/>
            </a:endParaRPr>
          </a:p>
          <a:p>
            <a:r>
              <a:rPr lang="en-US" dirty="0" smtClean="0">
                <a:latin typeface="Trebuchet MS" pitchFamily="34" charset="0"/>
              </a:rPr>
              <a:t>Negative life experiences (traumatic) </a:t>
            </a:r>
          </a:p>
          <a:p>
            <a:pPr marL="457200" lvl="1" indent="0">
              <a:buNone/>
            </a:pPr>
            <a:endParaRPr lang="en-US" dirty="0">
              <a:latin typeface="Trebuchet MS" pitchFamily="34" charset="0"/>
            </a:endParaRPr>
          </a:p>
          <a:p>
            <a:r>
              <a:rPr lang="en-US" dirty="0">
                <a:latin typeface="Trebuchet MS" pitchFamily="34" charset="0"/>
              </a:rPr>
              <a:t>Environmental exposures before birth</a:t>
            </a:r>
          </a:p>
          <a:p>
            <a:pPr lvl="1"/>
            <a:r>
              <a:rPr lang="en-US" dirty="0">
                <a:latin typeface="Trebuchet MS" pitchFamily="34" charset="0"/>
              </a:rPr>
              <a:t>Viruses, toxins, alcohol or drugs </a:t>
            </a:r>
          </a:p>
          <a:p>
            <a:endParaRPr lang="en-US" dirty="0" smtClean="0">
              <a:latin typeface="Trebuchet MS" pitchFamily="34" charset="0"/>
            </a:endParaRPr>
          </a:p>
          <a:p>
            <a:r>
              <a:rPr lang="en-US" dirty="0">
                <a:latin typeface="Trebuchet MS" pitchFamily="34" charset="0"/>
              </a:rPr>
              <a:t>Brain chemistry </a:t>
            </a:r>
          </a:p>
          <a:p>
            <a:pPr lvl="1"/>
            <a:r>
              <a:rPr lang="en-US" dirty="0">
                <a:latin typeface="Trebuchet MS" pitchFamily="34" charset="0"/>
              </a:rPr>
              <a:t>Hormonal imbalances </a:t>
            </a:r>
          </a:p>
          <a:p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63295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7585" y="304800"/>
            <a:ext cx="9144000" cy="1143000"/>
          </a:xfrm>
          <a:solidFill>
            <a:schemeClr val="accent4">
              <a:lumMod val="75000"/>
            </a:schemeClr>
          </a:solidFill>
          <a:ln w="57150">
            <a:noFill/>
          </a:ln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Berlin Sans FB" pitchFamily="34" charset="0"/>
              </a:rPr>
              <a:t>Five Stages of Grief </a:t>
            </a:r>
            <a:br>
              <a:rPr lang="en-US" sz="4800" dirty="0" smtClean="0">
                <a:solidFill>
                  <a:schemeClr val="bg1"/>
                </a:solidFill>
                <a:latin typeface="Berlin Sans FB" pitchFamily="34" charset="0"/>
              </a:rPr>
            </a:br>
            <a:r>
              <a:rPr lang="en-US" sz="4800" dirty="0" smtClean="0">
                <a:solidFill>
                  <a:schemeClr val="bg1"/>
                </a:solidFill>
                <a:latin typeface="Berlin Sans FB" pitchFamily="34" charset="0"/>
              </a:rPr>
              <a:t>(</a:t>
            </a:r>
            <a:r>
              <a:rPr lang="en-US" sz="4800" dirty="0" err="1" smtClean="0">
                <a:solidFill>
                  <a:schemeClr val="bg1"/>
                </a:solidFill>
                <a:latin typeface="Berlin Sans FB" pitchFamily="34" charset="0"/>
              </a:rPr>
              <a:t>Kubler</a:t>
            </a:r>
            <a:r>
              <a:rPr lang="en-US" sz="4800" dirty="0" smtClean="0">
                <a:solidFill>
                  <a:schemeClr val="bg1"/>
                </a:solidFill>
                <a:latin typeface="Berlin Sans FB" pitchFamily="34" charset="0"/>
              </a:rPr>
              <a:t>-Ross Model)</a:t>
            </a:r>
            <a:endParaRPr lang="en-US" sz="48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Berlin Sans FB" pitchFamily="34" charset="0"/>
              </a:rPr>
              <a:t>This model describes the process by which people deal with </a:t>
            </a:r>
            <a:r>
              <a:rPr lang="en-US" u="sng" dirty="0" smtClean="0">
                <a:latin typeface="Berlin Sans FB" pitchFamily="34" charset="0"/>
              </a:rPr>
              <a:t>grief </a:t>
            </a:r>
            <a:r>
              <a:rPr lang="en-US" dirty="0" smtClean="0">
                <a:latin typeface="Berlin Sans FB" pitchFamily="34" charset="0"/>
              </a:rPr>
              <a:t>and </a:t>
            </a:r>
            <a:r>
              <a:rPr lang="en-US" u="sng" dirty="0" smtClean="0">
                <a:latin typeface="Berlin Sans FB" pitchFamily="34" charset="0"/>
              </a:rPr>
              <a:t>tragedy</a:t>
            </a:r>
            <a:r>
              <a:rPr lang="en-US" dirty="0" smtClean="0">
                <a:latin typeface="Berlin Sans FB" pitchFamily="34" charset="0"/>
              </a:rPr>
              <a:t> </a:t>
            </a:r>
          </a:p>
          <a:p>
            <a:pPr algn="ctr"/>
            <a:endParaRPr lang="en-US" dirty="0">
              <a:latin typeface="Berlin Sans FB" pitchFamily="34" charset="0"/>
            </a:endParaRPr>
          </a:p>
          <a:p>
            <a:pPr algn="ctr"/>
            <a:r>
              <a:rPr lang="en-US" dirty="0" smtClean="0">
                <a:latin typeface="Berlin Sans FB" pitchFamily="34" charset="0"/>
              </a:rPr>
              <a:t>They </a:t>
            </a:r>
            <a:r>
              <a:rPr lang="en-US" dirty="0">
                <a:latin typeface="Berlin Sans FB" pitchFamily="34" charset="0"/>
              </a:rPr>
              <a:t>apply to any form of catastrophic loss (job, income, divorce, freedom, death, etc.)</a:t>
            </a:r>
          </a:p>
          <a:p>
            <a:pPr marL="0" indent="0" algn="ctr">
              <a:buNone/>
            </a:pPr>
            <a:endParaRPr lang="en-US" dirty="0">
              <a:latin typeface="Berlin Sans FB" pitchFamily="34" charset="0"/>
            </a:endParaRPr>
          </a:p>
          <a:p>
            <a:pPr algn="ctr"/>
            <a:r>
              <a:rPr lang="en-US" dirty="0" smtClean="0">
                <a:latin typeface="Berlin Sans FB" pitchFamily="34" charset="0"/>
              </a:rPr>
              <a:t>These steps do not necessarily come in order, although a person will experience at least two </a:t>
            </a:r>
            <a:endParaRPr lang="en-US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05820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D.A.B.D.A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en-US" b="1" dirty="0" smtClean="0">
                <a:latin typeface="Trebuchet MS" pitchFamily="34" charset="0"/>
              </a:rPr>
              <a:t>Denial</a:t>
            </a:r>
            <a:endParaRPr lang="en-US" i="1" dirty="0">
              <a:latin typeface="Trebuchet MS" pitchFamily="34" charset="0"/>
            </a:endParaRPr>
          </a:p>
          <a:p>
            <a:pPr marL="914400" lvl="1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r>
              <a:rPr lang="en-US" dirty="0" smtClean="0">
                <a:latin typeface="Trebuchet MS" pitchFamily="34" charset="0"/>
              </a:rPr>
              <a:t>Initial </a:t>
            </a:r>
            <a:r>
              <a:rPr lang="en-US" dirty="0">
                <a:latin typeface="Trebuchet MS" pitchFamily="34" charset="0"/>
              </a:rPr>
              <a:t>reaction to a </a:t>
            </a:r>
            <a:r>
              <a:rPr lang="en-US" dirty="0" smtClean="0">
                <a:latin typeface="Trebuchet MS" pitchFamily="34" charset="0"/>
              </a:rPr>
              <a:t>loss</a:t>
            </a:r>
          </a:p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endParaRPr lang="en-US" dirty="0">
              <a:latin typeface="Trebuchet MS" pitchFamily="34" charset="0"/>
            </a:endParaRPr>
          </a:p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en-US" b="1" dirty="0" smtClean="0">
                <a:latin typeface="Trebuchet MS" pitchFamily="34" charset="0"/>
              </a:rPr>
              <a:t>Anger</a:t>
            </a:r>
            <a:endParaRPr lang="en-US" dirty="0">
              <a:latin typeface="Trebuchet MS" pitchFamily="34" charset="0"/>
            </a:endParaRPr>
          </a:p>
          <a:p>
            <a:pPr marL="914400" lvl="1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r>
              <a:rPr lang="en-US" dirty="0" smtClean="0">
                <a:latin typeface="Trebuchet MS" pitchFamily="34" charset="0"/>
              </a:rPr>
              <a:t>Victim </a:t>
            </a:r>
            <a:r>
              <a:rPr lang="en-US" dirty="0">
                <a:latin typeface="Trebuchet MS" pitchFamily="34" charset="0"/>
              </a:rPr>
              <a:t>can no longer deny feelings</a:t>
            </a:r>
            <a:r>
              <a:rPr lang="en-US" dirty="0" smtClean="0">
                <a:latin typeface="Trebuchet MS" pitchFamily="34" charset="0"/>
              </a:rPr>
              <a:t>.</a:t>
            </a:r>
          </a:p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endParaRPr lang="en-US" dirty="0">
              <a:latin typeface="Trebuchet MS" pitchFamily="34" charset="0"/>
            </a:endParaRPr>
          </a:p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en-US" b="1" dirty="0" smtClean="0">
                <a:latin typeface="Trebuchet MS" pitchFamily="34" charset="0"/>
              </a:rPr>
              <a:t>Bargaining</a:t>
            </a:r>
            <a:endParaRPr lang="en-US" dirty="0">
              <a:latin typeface="Trebuchet MS" pitchFamily="34" charset="0"/>
            </a:endParaRPr>
          </a:p>
          <a:p>
            <a:pPr marL="914400" lvl="1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r>
              <a:rPr lang="en-US" dirty="0" smtClean="0">
                <a:latin typeface="Trebuchet MS" pitchFamily="34" charset="0"/>
              </a:rPr>
              <a:t>May </a:t>
            </a:r>
            <a:r>
              <a:rPr lang="en-US" dirty="0">
                <a:latin typeface="Trebuchet MS" pitchFamily="34" charset="0"/>
              </a:rPr>
              <a:t>involve praying, alternative </a:t>
            </a:r>
            <a:r>
              <a:rPr lang="en-US" dirty="0" smtClean="0">
                <a:latin typeface="Trebuchet MS" pitchFamily="34" charset="0"/>
              </a:rPr>
              <a:t>treatments, or </a:t>
            </a:r>
            <a:r>
              <a:rPr lang="en-US" dirty="0">
                <a:latin typeface="Trebuchet MS" pitchFamily="34" charset="0"/>
              </a:rPr>
              <a:t>promising better behavior. </a:t>
            </a:r>
            <a:endParaRPr lang="en-US" dirty="0" smtClean="0">
              <a:latin typeface="Trebuchet MS" pitchFamily="34" charset="0"/>
            </a:endParaRPr>
          </a:p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endParaRPr lang="en-US" dirty="0">
              <a:latin typeface="Trebuchet MS" pitchFamily="34" charset="0"/>
            </a:endParaRPr>
          </a:p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en-US" b="1" dirty="0" smtClean="0">
                <a:latin typeface="Trebuchet MS" pitchFamily="34" charset="0"/>
              </a:rPr>
              <a:t>Depression</a:t>
            </a:r>
            <a:endParaRPr lang="en-US" dirty="0" smtClean="0">
              <a:latin typeface="Trebuchet MS" pitchFamily="34" charset="0"/>
            </a:endParaRPr>
          </a:p>
          <a:p>
            <a:pPr marL="914400" lvl="1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r>
              <a:rPr lang="en-US" dirty="0" smtClean="0">
                <a:latin typeface="Trebuchet MS" pitchFamily="34" charset="0"/>
              </a:rPr>
              <a:t>Period </a:t>
            </a:r>
            <a:r>
              <a:rPr lang="en-US" dirty="0">
                <a:latin typeface="Trebuchet MS" pitchFamily="34" charset="0"/>
              </a:rPr>
              <a:t>of grieving for the </a:t>
            </a:r>
            <a:r>
              <a:rPr lang="en-US" dirty="0" smtClean="0">
                <a:latin typeface="Trebuchet MS" pitchFamily="34" charset="0"/>
              </a:rPr>
              <a:t>loss</a:t>
            </a:r>
          </a:p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endParaRPr lang="en-US" dirty="0">
              <a:latin typeface="Trebuchet MS" pitchFamily="34" charset="0"/>
            </a:endParaRPr>
          </a:p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en-US" b="1" dirty="0" smtClean="0">
                <a:latin typeface="Trebuchet MS" pitchFamily="34" charset="0"/>
              </a:rPr>
              <a:t>Acceptance</a:t>
            </a:r>
            <a:endParaRPr lang="en-US" dirty="0">
              <a:latin typeface="Trebuchet MS" pitchFamily="34" charset="0"/>
            </a:endParaRPr>
          </a:p>
          <a:p>
            <a:pPr marL="914400" lvl="1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r>
              <a:rPr lang="en-US" dirty="0">
                <a:latin typeface="Trebuchet MS" pitchFamily="34" charset="0"/>
              </a:rPr>
              <a:t>C</a:t>
            </a:r>
            <a:r>
              <a:rPr lang="en-US" dirty="0" smtClean="0">
                <a:latin typeface="Trebuchet MS" pitchFamily="34" charset="0"/>
              </a:rPr>
              <a:t>oming </a:t>
            </a:r>
            <a:r>
              <a:rPr lang="en-US" dirty="0">
                <a:latin typeface="Trebuchet MS" pitchFamily="34" charset="0"/>
              </a:rPr>
              <a:t>to terms with </a:t>
            </a:r>
            <a:r>
              <a:rPr lang="en-US" dirty="0" smtClean="0">
                <a:latin typeface="Trebuchet MS" pitchFamily="34" charset="0"/>
              </a:rPr>
              <a:t>situation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506175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ristina_olson\Desktop\Maslows-Hierarchy-of-Nee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450" y="-608013"/>
            <a:ext cx="9525000" cy="735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76330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latin typeface="Berlin Sans FB" pitchFamily="34" charset="0"/>
              </a:rPr>
              <a:t>Mental Health Quiz</a:t>
            </a:r>
            <a:br>
              <a:rPr lang="en-US" sz="4000" dirty="0" smtClean="0">
                <a:latin typeface="Berlin Sans FB" pitchFamily="34" charset="0"/>
              </a:rPr>
            </a:br>
            <a:r>
              <a:rPr lang="en-US" sz="4000" dirty="0" smtClean="0">
                <a:latin typeface="Berlin Sans FB" pitchFamily="34" charset="0"/>
              </a:rPr>
              <a:t>Please reply saying: “true or false”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sz="2800" dirty="0" smtClean="0">
                <a:latin typeface="Berlin Sans FB" pitchFamily="34" charset="0"/>
              </a:rPr>
              <a:t>Mental illness is more common than diabetes.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dirty="0" smtClean="0">
                <a:latin typeface="Berlin Sans FB" pitchFamily="34" charset="0"/>
              </a:rPr>
              <a:t>Mental illness occurs in 1 out of every 4 families in the U.S.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dirty="0" smtClean="0">
                <a:latin typeface="Berlin Sans FB" pitchFamily="34" charset="0"/>
              </a:rPr>
              <a:t>Mental illnesses are treatable.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dirty="0" smtClean="0">
                <a:latin typeface="Berlin Sans FB" pitchFamily="34" charset="0"/>
              </a:rPr>
              <a:t>Being mentally impaired/challenged is very different from having a mental illness.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dirty="0" smtClean="0">
                <a:latin typeface="Berlin Sans FB" pitchFamily="34" charset="0"/>
              </a:rPr>
              <a:t>It takes medication, years of intense therapy, and counseling to treat a mental illness.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2800" dirty="0" smtClean="0">
                <a:latin typeface="Berlin Sans FB" pitchFamily="34" charset="0"/>
              </a:rPr>
              <a:t>If you answered true to all: you’re a M.I. whiz!</a:t>
            </a:r>
          </a:p>
          <a:p>
            <a:pPr marL="609600" indent="-609600" eaLnBrk="1" hangingPunct="1">
              <a:buFontTx/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379131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19365</TotalTime>
  <Words>2164</Words>
  <Application>Microsoft Office PowerPoint</Application>
  <PresentationFormat>On-screen Show (4:3)</PresentationFormat>
  <Paragraphs>429</Paragraphs>
  <Slides>71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Arial</vt:lpstr>
      <vt:lpstr>Berlin Sans FB</vt:lpstr>
      <vt:lpstr>Boopee</vt:lpstr>
      <vt:lpstr>Calibri</vt:lpstr>
      <vt:lpstr>Times New Roman</vt:lpstr>
      <vt:lpstr>Trebuchet MS</vt:lpstr>
      <vt:lpstr>Wingdings</vt:lpstr>
      <vt:lpstr>Office Theme</vt:lpstr>
      <vt:lpstr>Mental Health </vt:lpstr>
      <vt:lpstr>Characteristics of good mental health</vt:lpstr>
      <vt:lpstr>Characteristics of poor mental health</vt:lpstr>
      <vt:lpstr>What word to you see first?</vt:lpstr>
      <vt:lpstr>What is a mental illness?  </vt:lpstr>
      <vt:lpstr>PowerPoint Presentation</vt:lpstr>
      <vt:lpstr>General Causes of Mental Ilnesses</vt:lpstr>
      <vt:lpstr>PowerPoint Presentation</vt:lpstr>
      <vt:lpstr>Mental Health Quiz Please reply saying: “true or false”</vt:lpstr>
      <vt:lpstr>There is a chemical imbalance in the brain of a person with a mental illness.   </vt:lpstr>
      <vt:lpstr>Optical Illusions</vt:lpstr>
      <vt:lpstr>PowerPoint Presentation</vt:lpstr>
      <vt:lpstr>Which middle line is the longest?</vt:lpstr>
      <vt:lpstr>PowerPoint Presentation</vt:lpstr>
      <vt:lpstr>Do you see a duck facing the left or a rabbit facing right?</vt:lpstr>
      <vt:lpstr>PowerPoint Presentation</vt:lpstr>
      <vt:lpstr>Say the color of each word</vt:lpstr>
      <vt:lpstr>Are the horizontal lines straight or diagonal? </vt:lpstr>
      <vt:lpstr>Do you see a face or a word?</vt:lpstr>
      <vt:lpstr>Stare at the middle dot and the stars eventually disappear!</vt:lpstr>
      <vt:lpstr>Relate how you felt if you could not figure out an optical illusion to a person with a mental Illness and/or disorder. http://viscog.beckman.uiuc.edu/flashmovies/15.php</vt:lpstr>
      <vt:lpstr>#1: Obsessive/Compulsive Disorder  (OCD)</vt:lpstr>
      <vt:lpstr>PowerPoint Presentation</vt:lpstr>
      <vt:lpstr>#2: Schizophrenia </vt:lpstr>
      <vt:lpstr>PowerPoint Presentation</vt:lpstr>
      <vt:lpstr>#3: Multiple Personality Disorder (Dissociative Identity Disorder) </vt:lpstr>
      <vt:lpstr>PowerPoint Presentation</vt:lpstr>
      <vt:lpstr>#4: Anxiety</vt:lpstr>
      <vt:lpstr>PowerPoint Presentation</vt:lpstr>
      <vt:lpstr>#5: Phobia</vt:lpstr>
      <vt:lpstr>#6: Attention-Deficit Hyperactivity Disorder (ADHD)</vt:lpstr>
      <vt:lpstr>Signs &amp; Symptoms </vt:lpstr>
      <vt:lpstr>#7: Addiction </vt:lpstr>
      <vt:lpstr>Facts &amp; Statistics From: Methodist Hospital Eating Disorder Institute</vt:lpstr>
      <vt:lpstr>#8: Anorexia Nervosa </vt:lpstr>
      <vt:lpstr>PowerPoint Presentation</vt:lpstr>
      <vt:lpstr>Warning Signs </vt:lpstr>
      <vt:lpstr>Health Risks </vt:lpstr>
      <vt:lpstr>PowerPoint Presentation</vt:lpstr>
      <vt:lpstr>Common Signs:</vt:lpstr>
      <vt:lpstr>Osteoporosis is common! (lack of calcium) </vt:lpstr>
      <vt:lpstr>Compulsive Exercise</vt:lpstr>
      <vt:lpstr>Cold Intolerance</vt:lpstr>
      <vt:lpstr>PowerPoint Presentation</vt:lpstr>
      <vt:lpstr>#9: Bulimia Nervosa</vt:lpstr>
      <vt:lpstr>PowerPoint Presentation</vt:lpstr>
      <vt:lpstr>Warning Signs</vt:lpstr>
      <vt:lpstr>Health Risks </vt:lpstr>
      <vt:lpstr>PowerPoint Presentation</vt:lpstr>
      <vt:lpstr>#10: Post Traumatic Stress Disorder  (PTSD) *This is not #’d on your w.sht. Write it off to the side.</vt:lpstr>
      <vt:lpstr>#11: Self-Harm </vt:lpstr>
      <vt:lpstr>Common Behaviors </vt:lpstr>
      <vt:lpstr>PowerPoint Presentation</vt:lpstr>
      <vt:lpstr>#12: Depression</vt:lpstr>
      <vt:lpstr>        Depression: </vt:lpstr>
      <vt:lpstr>PowerPoint Presentation</vt:lpstr>
      <vt:lpstr>Depression Symptoms </vt:lpstr>
      <vt:lpstr>12(a): Seasonal Affective Disorder (SAD)</vt:lpstr>
      <vt:lpstr>#12(b): Bipolar Disorder  aka: Manic Depression</vt:lpstr>
      <vt:lpstr>PowerPoint Presentation</vt:lpstr>
      <vt:lpstr>Suicide </vt:lpstr>
      <vt:lpstr>Suicide: Warning Signs </vt:lpstr>
      <vt:lpstr>Crisis Text Line Support for Teens 24/7</vt:lpstr>
      <vt:lpstr>How you can help</vt:lpstr>
      <vt:lpstr>You are part of the PROBLEM if you:</vt:lpstr>
      <vt:lpstr>You are part of the SOLUTION if you:</vt:lpstr>
      <vt:lpstr>STEPS to help someone with a mental illness:</vt:lpstr>
      <vt:lpstr>Can you recover? </vt:lpstr>
      <vt:lpstr>Prevention Strategies </vt:lpstr>
      <vt:lpstr>Five Stages of Grief  (Kubler-Ross Model)</vt:lpstr>
      <vt:lpstr>D.A.B.D.A</vt:lpstr>
    </vt:vector>
  </TitlesOfParts>
  <Company>WSU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LGerleve</dc:creator>
  <cp:lastModifiedBy>Olson, Christina</cp:lastModifiedBy>
  <cp:revision>243</cp:revision>
  <dcterms:created xsi:type="dcterms:W3CDTF">2012-07-26T17:59:35Z</dcterms:created>
  <dcterms:modified xsi:type="dcterms:W3CDTF">2017-04-10T18:16:19Z</dcterms:modified>
</cp:coreProperties>
</file>